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57"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4" r:id="rId18"/>
    <p:sldId id="275" r:id="rId19"/>
    <p:sldId id="276" r:id="rId20"/>
    <p:sldId id="277" r:id="rId21"/>
    <p:sldId id="272" r:id="rId22"/>
    <p:sldId id="273" r:id="rId23"/>
    <p:sldId id="278" r:id="rId24"/>
    <p:sldId id="281" r:id="rId25"/>
    <p:sldId id="280" r:id="rId2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D34D4B-9B18-4C28-9295-94074EF8BCD8}" type="datetimeFigureOut">
              <a:rPr lang="es-ES" smtClean="0"/>
              <a:t>03/02/2015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5B33B8-5110-42C6-B3A5-E1FC3C219FCA}" type="slidenum">
              <a:rPr lang="es-ES" smtClean="0"/>
              <a:t>‹Nº›</a:t>
            </a:fld>
            <a:endParaRPr lang="es-ES"/>
          </a:p>
        </p:txBody>
      </p:sp>
    </p:spTree>
    <p:extLst>
      <p:ext uri="{BB962C8B-B14F-4D97-AF65-F5344CB8AC3E}">
        <p14:creationId xmlns:p14="http://schemas.microsoft.com/office/powerpoint/2010/main" val="1337494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365B33B8-5110-42C6-B3A5-E1FC3C219FCA}" type="slidenum">
              <a:rPr lang="es-ES" smtClean="0"/>
              <a:t>9</a:t>
            </a:fld>
            <a:endParaRPr lang="es-ES"/>
          </a:p>
        </p:txBody>
      </p:sp>
    </p:spTree>
    <p:extLst>
      <p:ext uri="{BB962C8B-B14F-4D97-AF65-F5344CB8AC3E}">
        <p14:creationId xmlns:p14="http://schemas.microsoft.com/office/powerpoint/2010/main" val="624987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1081523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256912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3848069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132903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75772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1139263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590612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36858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3423563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24274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F7B5E15-CF35-40D2-8D83-DD0F4FDD2D02}" type="datetimeFigureOut">
              <a:rPr lang="es-ES" smtClean="0"/>
              <a:t>03/02/2015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38B74D3-8D78-479B-95EF-410B52A7C9E6}" type="slidenum">
              <a:rPr lang="es-ES" smtClean="0"/>
              <a:t>‹Nº›</a:t>
            </a:fld>
            <a:endParaRPr lang="es-ES"/>
          </a:p>
        </p:txBody>
      </p:sp>
    </p:spTree>
    <p:extLst>
      <p:ext uri="{BB962C8B-B14F-4D97-AF65-F5344CB8AC3E}">
        <p14:creationId xmlns:p14="http://schemas.microsoft.com/office/powerpoint/2010/main" val="387668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7B5E15-CF35-40D2-8D83-DD0F4FDD2D02}" type="datetimeFigureOut">
              <a:rPr lang="es-ES" smtClean="0"/>
              <a:t>03/02/2015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8B74D3-8D78-479B-95EF-410B52A7C9E6}" type="slidenum">
              <a:rPr lang="es-ES" smtClean="0"/>
              <a:t>‹Nº›</a:t>
            </a:fld>
            <a:endParaRPr lang="es-ES"/>
          </a:p>
        </p:txBody>
      </p:sp>
    </p:spTree>
    <p:extLst>
      <p:ext uri="{BB962C8B-B14F-4D97-AF65-F5344CB8AC3E}">
        <p14:creationId xmlns:p14="http://schemas.microsoft.com/office/powerpoint/2010/main" val="358952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95536" y="476672"/>
            <a:ext cx="3816424" cy="101566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000" b="1" dirty="0" smtClean="0"/>
              <a:t>REGIÓN AREQUIPA</a:t>
            </a:r>
          </a:p>
          <a:p>
            <a:r>
              <a:rPr lang="es-ES" sz="2000" b="1" dirty="0" smtClean="0"/>
              <a:t>PLAN REGIONAL DE GOBIERNO</a:t>
            </a:r>
          </a:p>
          <a:p>
            <a:r>
              <a:rPr lang="es-ES" sz="2000" b="1" dirty="0" smtClean="0"/>
              <a:t>GERENCIA REGIONAL DE SALUD</a:t>
            </a:r>
            <a:endParaRPr lang="es-ES" sz="2000" b="1" dirty="0"/>
          </a:p>
        </p:txBody>
      </p:sp>
      <p:sp>
        <p:nvSpPr>
          <p:cNvPr id="5" name="4 CuadroTexto"/>
          <p:cNvSpPr txBox="1"/>
          <p:nvPr/>
        </p:nvSpPr>
        <p:spPr>
          <a:xfrm>
            <a:off x="1259632" y="2780928"/>
            <a:ext cx="6840760" cy="156966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s-ES" sz="3200" b="1" dirty="0"/>
              <a:t>PROPUESTAS DE DESARROLLO Y ACCIONES </a:t>
            </a:r>
            <a:r>
              <a:rPr lang="es-ES" sz="3200" b="1" dirty="0" smtClean="0"/>
              <a:t>ESTRATÉGICAS</a:t>
            </a:r>
            <a:r>
              <a:rPr lang="es-ES" sz="3200" dirty="0"/>
              <a:t> </a:t>
            </a:r>
          </a:p>
          <a:p>
            <a:pPr algn="ctr"/>
            <a:r>
              <a:rPr lang="es-ES" sz="3200" b="1" dirty="0"/>
              <a:t>DIMENSIÓN SOCIAL: </a:t>
            </a:r>
            <a:r>
              <a:rPr lang="es-ES" sz="3200" b="1" dirty="0" smtClean="0"/>
              <a:t>SALUD</a:t>
            </a:r>
            <a:endParaRPr lang="es-ES" dirty="0"/>
          </a:p>
        </p:txBody>
      </p:sp>
      <p:sp>
        <p:nvSpPr>
          <p:cNvPr id="6" name="5 CuadroTexto"/>
          <p:cNvSpPr txBox="1"/>
          <p:nvPr/>
        </p:nvSpPr>
        <p:spPr>
          <a:xfrm>
            <a:off x="683568" y="5661248"/>
            <a:ext cx="1800200"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000" b="1" dirty="0" smtClean="0"/>
              <a:t>Enero 2015</a:t>
            </a:r>
            <a:endParaRPr lang="es-ES" sz="2000" b="1" dirty="0"/>
          </a:p>
        </p:txBody>
      </p:sp>
    </p:spTree>
    <p:extLst>
      <p:ext uri="{BB962C8B-B14F-4D97-AF65-F5344CB8AC3E}">
        <p14:creationId xmlns:p14="http://schemas.microsoft.com/office/powerpoint/2010/main" val="2480003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779912" y="2045506"/>
            <a:ext cx="2520280" cy="427809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3200" b="1" dirty="0" smtClean="0"/>
              <a:t>2</a:t>
            </a:r>
            <a:r>
              <a:rPr lang="es-ES" sz="2000" b="1" dirty="0" smtClean="0"/>
              <a:t>. </a:t>
            </a:r>
            <a:r>
              <a:rPr lang="es-ES" sz="2000" b="1" dirty="0"/>
              <a:t>Al finalizar la gestión no menos del 70% de los cuadros directivos en el Sistema Regional de Salud son ocupados por cuadros directivos sólidos y comprometidos, egresados de la Escuela Regional de Salud Pública y Gestión Sanitaria</a:t>
            </a:r>
            <a:r>
              <a:rPr lang="es-ES" sz="2000" b="1" dirty="0" smtClean="0"/>
              <a:t>.</a:t>
            </a:r>
            <a:r>
              <a:rPr lang="es-ES" dirty="0"/>
              <a:t> </a:t>
            </a:r>
          </a:p>
        </p:txBody>
      </p:sp>
      <p:sp>
        <p:nvSpPr>
          <p:cNvPr id="3" name="2 CuadroTexto"/>
          <p:cNvSpPr txBox="1"/>
          <p:nvPr/>
        </p:nvSpPr>
        <p:spPr>
          <a:xfrm>
            <a:off x="574231" y="317847"/>
            <a:ext cx="2160240"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s-ES" sz="2400" b="1" dirty="0"/>
              <a:t>METAS</a:t>
            </a:r>
            <a:endParaRPr lang="es-ES" sz="2400" dirty="0"/>
          </a:p>
        </p:txBody>
      </p:sp>
      <p:sp>
        <p:nvSpPr>
          <p:cNvPr id="4" name="3 CuadroTexto"/>
          <p:cNvSpPr txBox="1"/>
          <p:nvPr/>
        </p:nvSpPr>
        <p:spPr>
          <a:xfrm>
            <a:off x="611560" y="2062139"/>
            <a:ext cx="2160240" cy="397031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3200" b="1" dirty="0" smtClean="0"/>
              <a:t>1</a:t>
            </a:r>
            <a:r>
              <a:rPr lang="es-ES" sz="2000" b="1" dirty="0" smtClean="0"/>
              <a:t>. </a:t>
            </a:r>
            <a:r>
              <a:rPr lang="es-ES" sz="2000" b="1" dirty="0"/>
              <a:t>Organización y funcionamiento de la Escuela Regional de Salud Pública y Gestión Sanitaria con egresados profesionales y técnicos comprometidos y moralmente íntegros</a:t>
            </a:r>
            <a:r>
              <a:rPr lang="es-ES" sz="2000" b="1" dirty="0" smtClean="0"/>
              <a:t>.</a:t>
            </a:r>
            <a:endParaRPr lang="es-ES" sz="2000" b="1" dirty="0"/>
          </a:p>
        </p:txBody>
      </p:sp>
      <p:sp>
        <p:nvSpPr>
          <p:cNvPr id="5" name="4 CuadroTexto"/>
          <p:cNvSpPr txBox="1"/>
          <p:nvPr/>
        </p:nvSpPr>
        <p:spPr>
          <a:xfrm>
            <a:off x="7249799" y="2062139"/>
            <a:ext cx="1512168" cy="36625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3200" b="1" dirty="0" smtClean="0"/>
              <a:t>3</a:t>
            </a:r>
            <a:r>
              <a:rPr lang="es-ES" sz="2000" b="1" dirty="0" smtClean="0"/>
              <a:t>. </a:t>
            </a:r>
            <a:r>
              <a:rPr lang="es-ES" sz="2000" b="1" dirty="0"/>
              <a:t>La carrera directiva está operando con una efectividad de por lo menos 80% de lo previsto</a:t>
            </a:r>
            <a:r>
              <a:rPr lang="es-ES" sz="2000" b="1" dirty="0" smtClean="0"/>
              <a:t>.</a:t>
            </a:r>
            <a:endParaRPr lang="es-ES" sz="2000" b="1" dirty="0"/>
          </a:p>
        </p:txBody>
      </p:sp>
      <p:sp>
        <p:nvSpPr>
          <p:cNvPr id="6" name="5 Flecha abajo"/>
          <p:cNvSpPr/>
          <p:nvPr/>
        </p:nvSpPr>
        <p:spPr>
          <a:xfrm>
            <a:off x="827584" y="779512"/>
            <a:ext cx="360040" cy="126599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7" name="6 Flecha abajo"/>
          <p:cNvSpPr/>
          <p:nvPr/>
        </p:nvSpPr>
        <p:spPr>
          <a:xfrm rot="17231428">
            <a:off x="2619002" y="-480601"/>
            <a:ext cx="417142" cy="387888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8" name="7 Flecha abajo"/>
          <p:cNvSpPr/>
          <p:nvPr/>
        </p:nvSpPr>
        <p:spPr>
          <a:xfrm rot="16759964">
            <a:off x="4209271" y="-2045170"/>
            <a:ext cx="417142" cy="693939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517997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691680" y="1988840"/>
            <a:ext cx="6984776" cy="440120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2000" b="1" dirty="0" smtClean="0"/>
              <a:t>Formulación </a:t>
            </a:r>
            <a:r>
              <a:rPr lang="es-ES" sz="2000" b="1" dirty="0"/>
              <a:t>y aprobación del proyecto “Organización y funcionamiento de la Escuela Regional de Salud Pública y Gestión Sanitaria” cuyos ejes estratégicos deben considerar por lo menos los siguientes planteamientos.  </a:t>
            </a:r>
          </a:p>
          <a:p>
            <a:pPr marL="342900" lvl="0" indent="-342900">
              <a:buFont typeface="Wingdings" panose="05000000000000000000" pitchFamily="2" charset="2"/>
              <a:buChar char="Ø"/>
            </a:pPr>
            <a:r>
              <a:rPr lang="es-PE" sz="2000" b="1" dirty="0"/>
              <a:t>Convenio de cooperación con la universidad regional.</a:t>
            </a:r>
            <a:endParaRPr lang="es-ES" sz="2000" b="1" dirty="0"/>
          </a:p>
          <a:p>
            <a:pPr marL="342900" lvl="0" indent="-342900">
              <a:buFont typeface="Wingdings" panose="05000000000000000000" pitchFamily="2" charset="2"/>
              <a:buChar char="Ø"/>
            </a:pPr>
            <a:r>
              <a:rPr lang="es-PE" sz="2000" b="1" dirty="0"/>
              <a:t>Avivamiento del espíritu de equipo entre los profesionales, técnicos y agentes de salud.</a:t>
            </a:r>
            <a:endParaRPr lang="es-ES" sz="2000" b="1" dirty="0"/>
          </a:p>
          <a:p>
            <a:pPr marL="342900" lvl="0" indent="-342900">
              <a:buFont typeface="Wingdings" panose="05000000000000000000" pitchFamily="2" charset="2"/>
              <a:buChar char="Ø"/>
            </a:pPr>
            <a:r>
              <a:rPr lang="es-PE" sz="2000" b="1" dirty="0"/>
              <a:t>Enfoque constructivo y humanista de la educación. </a:t>
            </a:r>
            <a:endParaRPr lang="es-ES" sz="2000" b="1" dirty="0"/>
          </a:p>
          <a:p>
            <a:pPr marL="342900" lvl="0" indent="-342900">
              <a:buFont typeface="Wingdings" panose="05000000000000000000" pitchFamily="2" charset="2"/>
              <a:buChar char="Ø"/>
            </a:pPr>
            <a:r>
              <a:rPr lang="es-PE" sz="2000" b="1" dirty="0"/>
              <a:t>Comunicación educativa en salud.</a:t>
            </a:r>
            <a:endParaRPr lang="es-ES" sz="2000" b="1" dirty="0"/>
          </a:p>
          <a:p>
            <a:pPr marL="342900" lvl="0" indent="-342900">
              <a:buFont typeface="Wingdings" panose="05000000000000000000" pitchFamily="2" charset="2"/>
              <a:buChar char="Ø"/>
            </a:pPr>
            <a:r>
              <a:rPr lang="es-PE" sz="2000" b="1" dirty="0"/>
              <a:t>Ética en el discurso.</a:t>
            </a:r>
            <a:endParaRPr lang="es-ES" sz="2000" b="1" dirty="0"/>
          </a:p>
          <a:p>
            <a:pPr marL="342900" lvl="0" indent="-342900">
              <a:buFont typeface="Wingdings" panose="05000000000000000000" pitchFamily="2" charset="2"/>
              <a:buChar char="Ø"/>
            </a:pPr>
            <a:r>
              <a:rPr lang="es-PE" sz="2000" b="1" dirty="0"/>
              <a:t>Importancia de las técnicas participativas en la formación de cuadros directivos.</a:t>
            </a:r>
            <a:endParaRPr lang="es-ES" sz="2000" b="1" dirty="0"/>
          </a:p>
          <a:p>
            <a:pPr marL="342900" lvl="0" indent="-342900">
              <a:buFont typeface="Wingdings" panose="05000000000000000000" pitchFamily="2" charset="2"/>
              <a:buChar char="Ø"/>
            </a:pPr>
            <a:r>
              <a:rPr lang="es-PE" sz="2000" b="1" dirty="0"/>
              <a:t>Enfoque sanitario de la complejidad.</a:t>
            </a:r>
            <a:endParaRPr lang="es-ES" sz="2000" b="1" dirty="0"/>
          </a:p>
          <a:p>
            <a:pPr marL="342900" lvl="0" indent="-342900">
              <a:buFont typeface="Wingdings" panose="05000000000000000000" pitchFamily="2" charset="2"/>
              <a:buChar char="Ø"/>
            </a:pPr>
            <a:r>
              <a:rPr lang="es-PE" sz="2000" b="1" dirty="0"/>
              <a:t>Pensamiento estratégico</a:t>
            </a:r>
            <a:r>
              <a:rPr lang="es-PE" sz="2000" b="1" dirty="0" smtClean="0"/>
              <a:t>.</a:t>
            </a:r>
            <a:endParaRPr lang="es-ES" dirty="0"/>
          </a:p>
        </p:txBody>
      </p:sp>
      <p:sp>
        <p:nvSpPr>
          <p:cNvPr id="3" name="2 CuadroTexto"/>
          <p:cNvSpPr txBox="1"/>
          <p:nvPr/>
        </p:nvSpPr>
        <p:spPr>
          <a:xfrm>
            <a:off x="395536" y="509771"/>
            <a:ext cx="2232248"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a:t>ACCIÓN </a:t>
            </a:r>
            <a:r>
              <a:rPr lang="es-ES" sz="2400" b="1" dirty="0" smtClean="0"/>
              <a:t>ESTRATEGICA 1</a:t>
            </a:r>
            <a:endParaRPr lang="es-ES" sz="2400" dirty="0"/>
          </a:p>
        </p:txBody>
      </p:sp>
      <p:sp>
        <p:nvSpPr>
          <p:cNvPr id="5" name="4 Flecha curvada hacia abajo"/>
          <p:cNvSpPr/>
          <p:nvPr/>
        </p:nvSpPr>
        <p:spPr>
          <a:xfrm rot="2083272">
            <a:off x="2661354" y="585317"/>
            <a:ext cx="2395464" cy="866758"/>
          </a:xfrm>
          <a:prstGeom prst="curved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369246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1124744"/>
            <a:ext cx="4536504" cy="286232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2000" b="1" dirty="0"/>
              <a:t>. Los principales cursos de acción del proyecto deben considerar los siguientes tres ejes programáticos:</a:t>
            </a:r>
          </a:p>
          <a:p>
            <a:pPr lvl="0"/>
            <a:r>
              <a:rPr lang="es-PE" sz="2000" b="1" dirty="0"/>
              <a:t>Programas de formación de cuadros directivos.</a:t>
            </a:r>
            <a:endParaRPr lang="es-ES" sz="2000" b="1" dirty="0"/>
          </a:p>
          <a:p>
            <a:pPr lvl="0"/>
            <a:r>
              <a:rPr lang="es-PE" sz="2000" b="1" dirty="0"/>
              <a:t>Elaboración de normatividad para la gestión.</a:t>
            </a:r>
            <a:endParaRPr lang="es-ES" sz="2000" b="1" dirty="0"/>
          </a:p>
          <a:p>
            <a:pPr lvl="0"/>
            <a:r>
              <a:rPr lang="es-PE" sz="2000" b="1" dirty="0"/>
              <a:t>Supervisión evaluación y monitoreo de cuadros directivos</a:t>
            </a:r>
            <a:r>
              <a:rPr lang="es-PE" sz="2000" b="1" dirty="0" smtClean="0"/>
              <a:t>.</a:t>
            </a:r>
            <a:endParaRPr lang="es-ES" sz="2000" b="1" dirty="0"/>
          </a:p>
        </p:txBody>
      </p:sp>
      <p:sp>
        <p:nvSpPr>
          <p:cNvPr id="3" name="2 CuadroTexto"/>
          <p:cNvSpPr txBox="1"/>
          <p:nvPr/>
        </p:nvSpPr>
        <p:spPr>
          <a:xfrm>
            <a:off x="3851920" y="4653136"/>
            <a:ext cx="4824536"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2000" b="1" dirty="0"/>
              <a:t>. Un eje normativo sustantivo está constituido por el fortalecimiento de la carrera directiva insuflando prestigio al ejercicio de la Salud Pública y la Gestión Sanitaria</a:t>
            </a:r>
            <a:r>
              <a:rPr lang="es-ES" sz="2000" b="1" dirty="0" smtClean="0"/>
              <a:t>.</a:t>
            </a:r>
            <a:endParaRPr lang="es-ES" dirty="0"/>
          </a:p>
        </p:txBody>
      </p:sp>
      <p:sp>
        <p:nvSpPr>
          <p:cNvPr id="4" name="3 CuadroTexto"/>
          <p:cNvSpPr txBox="1"/>
          <p:nvPr/>
        </p:nvSpPr>
        <p:spPr>
          <a:xfrm>
            <a:off x="6336196" y="836712"/>
            <a:ext cx="2124236"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ACCIÓN ESTRATÉGICA 2</a:t>
            </a:r>
            <a:endParaRPr lang="es-ES" sz="2400" b="1" dirty="0"/>
          </a:p>
        </p:txBody>
      </p:sp>
      <p:sp>
        <p:nvSpPr>
          <p:cNvPr id="5" name="4 Flecha curvada hacia la izquierda"/>
          <p:cNvSpPr/>
          <p:nvPr/>
        </p:nvSpPr>
        <p:spPr>
          <a:xfrm rot="3286280">
            <a:off x="5711882" y="1523025"/>
            <a:ext cx="957088" cy="2531368"/>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
        <p:nvSpPr>
          <p:cNvPr id="6" name="5 CuadroTexto"/>
          <p:cNvSpPr txBox="1"/>
          <p:nvPr/>
        </p:nvSpPr>
        <p:spPr>
          <a:xfrm>
            <a:off x="251520" y="4485350"/>
            <a:ext cx="2160240"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ACCIÓN ESTRATÉGICA 3</a:t>
            </a:r>
            <a:endParaRPr lang="es-ES" sz="2400" b="1" dirty="0"/>
          </a:p>
        </p:txBody>
      </p:sp>
      <p:sp>
        <p:nvSpPr>
          <p:cNvPr id="7" name="6 Flecha curvada hacia arriba"/>
          <p:cNvSpPr/>
          <p:nvPr/>
        </p:nvSpPr>
        <p:spPr>
          <a:xfrm rot="634092">
            <a:off x="1477013" y="5572295"/>
            <a:ext cx="2457118" cy="901213"/>
          </a:xfrm>
          <a:prstGeom prst="curved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4015635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44008" y="3796947"/>
            <a:ext cx="3828290"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sz="2000" b="1" dirty="0" smtClean="0"/>
              <a:t>La </a:t>
            </a:r>
            <a:r>
              <a:rPr lang="es-ES" sz="2000" b="1" dirty="0"/>
              <a:t>brecha de médicos especialistas y sub especialistas en el segundo y tercer nivel de complejidad y atención se cierra de manera progresiva y sistemática.</a:t>
            </a:r>
          </a:p>
        </p:txBody>
      </p:sp>
      <p:sp>
        <p:nvSpPr>
          <p:cNvPr id="3" name="2 CuadroTexto"/>
          <p:cNvSpPr txBox="1"/>
          <p:nvPr/>
        </p:nvSpPr>
        <p:spPr>
          <a:xfrm>
            <a:off x="611560" y="260648"/>
            <a:ext cx="2232248"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PROBLEMA 4</a:t>
            </a:r>
            <a:endParaRPr lang="es-ES" sz="2400" b="1" dirty="0"/>
          </a:p>
        </p:txBody>
      </p:sp>
      <p:sp>
        <p:nvSpPr>
          <p:cNvPr id="4" name="3 CuadroTexto"/>
          <p:cNvSpPr txBox="1"/>
          <p:nvPr/>
        </p:nvSpPr>
        <p:spPr>
          <a:xfrm>
            <a:off x="323528" y="1988840"/>
            <a:ext cx="3024336" cy="317009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sz="2000" b="1" dirty="0"/>
              <a:t>Brechas crecientes entre la demanda de atención profesional especializada y la oferta disponible en el Sistema de Salud Regional, potenciada por la perspectiva biomédica que tiene la población y por la formación universitaria positivista y funcionalista</a:t>
            </a:r>
            <a:r>
              <a:rPr lang="es-ES" sz="2000" b="1" dirty="0" smtClean="0"/>
              <a:t>.</a:t>
            </a:r>
            <a:endParaRPr lang="es-ES" sz="2000" b="1" dirty="0"/>
          </a:p>
        </p:txBody>
      </p:sp>
      <p:sp>
        <p:nvSpPr>
          <p:cNvPr id="5" name="4 Flecha abajo"/>
          <p:cNvSpPr/>
          <p:nvPr/>
        </p:nvSpPr>
        <p:spPr>
          <a:xfrm>
            <a:off x="1403648" y="722313"/>
            <a:ext cx="648072" cy="126652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6" name="5 CuadroTexto"/>
          <p:cNvSpPr txBox="1"/>
          <p:nvPr/>
        </p:nvSpPr>
        <p:spPr>
          <a:xfrm>
            <a:off x="5724128" y="389855"/>
            <a:ext cx="1656184"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OBJETIVOS</a:t>
            </a:r>
            <a:endParaRPr lang="es-ES" sz="2400" b="1" dirty="0"/>
          </a:p>
        </p:txBody>
      </p:sp>
      <p:sp>
        <p:nvSpPr>
          <p:cNvPr id="8" name="7 CuadroTexto"/>
          <p:cNvSpPr txBox="1"/>
          <p:nvPr/>
        </p:nvSpPr>
        <p:spPr>
          <a:xfrm>
            <a:off x="4644008" y="1844823"/>
            <a:ext cx="3828290" cy="163121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lvl="0"/>
            <a:r>
              <a:rPr lang="es-ES" sz="2000" b="1" dirty="0"/>
              <a:t>La brecha de profesionales de la salud en el nivel básico de atención y complejidad se cierra de manera progresiva y sistemática</a:t>
            </a:r>
            <a:r>
              <a:rPr lang="es-ES" dirty="0" smtClean="0"/>
              <a:t>.</a:t>
            </a:r>
            <a:endParaRPr lang="es-ES" dirty="0"/>
          </a:p>
        </p:txBody>
      </p:sp>
      <p:sp>
        <p:nvSpPr>
          <p:cNvPr id="9" name="8 Flecha abajo"/>
          <p:cNvSpPr/>
          <p:nvPr/>
        </p:nvSpPr>
        <p:spPr>
          <a:xfrm>
            <a:off x="6450141" y="851520"/>
            <a:ext cx="282099" cy="99330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0" name="9 Flecha derecha"/>
          <p:cNvSpPr/>
          <p:nvPr/>
        </p:nvSpPr>
        <p:spPr>
          <a:xfrm rot="19346811">
            <a:off x="3154101" y="2863509"/>
            <a:ext cx="1634793" cy="360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1" name="10 Flecha derecha"/>
          <p:cNvSpPr/>
          <p:nvPr/>
        </p:nvSpPr>
        <p:spPr>
          <a:xfrm rot="1831357">
            <a:off x="3217708" y="3766199"/>
            <a:ext cx="1503796" cy="35916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83147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56176" y="2492896"/>
            <a:ext cx="2376264"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dirty="0" smtClean="0"/>
              <a:t>. </a:t>
            </a:r>
            <a:r>
              <a:rPr lang="es-ES" sz="2000" b="1" dirty="0"/>
              <a:t>Se ha elaborado, aprobado y opera un programa - proyecto de “Comunicación y educación social y ambiental para la salud como totalidad concreta</a:t>
            </a:r>
            <a:r>
              <a:rPr lang="es-ES" sz="2000" b="1" dirty="0" smtClean="0"/>
              <a:t>”.</a:t>
            </a:r>
            <a:endParaRPr lang="es-ES" dirty="0"/>
          </a:p>
        </p:txBody>
      </p:sp>
      <p:sp>
        <p:nvSpPr>
          <p:cNvPr id="3" name="2 CuadroTexto"/>
          <p:cNvSpPr txBox="1"/>
          <p:nvPr/>
        </p:nvSpPr>
        <p:spPr>
          <a:xfrm>
            <a:off x="3763279" y="889556"/>
            <a:ext cx="1404156"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800" b="1" dirty="0" smtClean="0"/>
              <a:t>METAS</a:t>
            </a:r>
            <a:endParaRPr lang="es-ES" dirty="0"/>
          </a:p>
        </p:txBody>
      </p:sp>
      <p:sp>
        <p:nvSpPr>
          <p:cNvPr id="4" name="3 CuadroTexto"/>
          <p:cNvSpPr txBox="1"/>
          <p:nvPr/>
        </p:nvSpPr>
        <p:spPr>
          <a:xfrm>
            <a:off x="566597" y="2478697"/>
            <a:ext cx="1800200"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b="1" dirty="0"/>
              <a:t>. La brecha de profesionales y técnicos de la salud en el nivel básico de atención se ha reducido a no más del 20% al final de la gestión</a:t>
            </a:r>
            <a:r>
              <a:rPr lang="es-ES" b="1" dirty="0" smtClean="0"/>
              <a:t>.</a:t>
            </a:r>
            <a:endParaRPr lang="es-PE" b="1" dirty="0"/>
          </a:p>
        </p:txBody>
      </p:sp>
      <p:sp>
        <p:nvSpPr>
          <p:cNvPr id="5" name="4 CuadroTexto"/>
          <p:cNvSpPr txBox="1"/>
          <p:nvPr/>
        </p:nvSpPr>
        <p:spPr>
          <a:xfrm>
            <a:off x="3275856" y="2492896"/>
            <a:ext cx="2160240"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b="1" dirty="0"/>
              <a:t>. La brecha de médicos especialistas y sub especialistas en el segundo y tercer nivel de atención y complejidad se ha reducido a no menos del 40% al final de la gestión</a:t>
            </a:r>
            <a:r>
              <a:rPr lang="es-ES" b="1" dirty="0" smtClean="0"/>
              <a:t>.</a:t>
            </a:r>
            <a:endParaRPr lang="es-PE" b="1" dirty="0"/>
          </a:p>
        </p:txBody>
      </p:sp>
      <p:sp>
        <p:nvSpPr>
          <p:cNvPr id="6" name="5 Flecha curvada hacia la derecha"/>
          <p:cNvSpPr/>
          <p:nvPr/>
        </p:nvSpPr>
        <p:spPr>
          <a:xfrm rot="2957965">
            <a:off x="1807148" y="83088"/>
            <a:ext cx="1155440" cy="2642495"/>
          </a:xfrm>
          <a:prstGeom prst="curv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
        <p:nvSpPr>
          <p:cNvPr id="7" name="6 Flecha curvada hacia la izquierda"/>
          <p:cNvSpPr/>
          <p:nvPr/>
        </p:nvSpPr>
        <p:spPr>
          <a:xfrm rot="18903181">
            <a:off x="5839191" y="269052"/>
            <a:ext cx="1059941" cy="2340239"/>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
        <p:nvSpPr>
          <p:cNvPr id="8" name="7 Flecha abajo"/>
          <p:cNvSpPr/>
          <p:nvPr/>
        </p:nvSpPr>
        <p:spPr>
          <a:xfrm>
            <a:off x="4283968" y="1412777"/>
            <a:ext cx="432048" cy="106592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75524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1" y="4437112"/>
            <a:ext cx="7776865" cy="187743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sz="2400" b="1" dirty="0" smtClean="0"/>
              <a:t>ACCIÓN ESTRATEGICA </a:t>
            </a:r>
            <a:r>
              <a:rPr lang="es-ES" sz="3600" b="1" dirty="0" smtClean="0"/>
              <a:t>3</a:t>
            </a:r>
            <a:endParaRPr lang="es-PE" sz="3600" b="1" dirty="0"/>
          </a:p>
          <a:p>
            <a:r>
              <a:rPr lang="es-ES" sz="2000" b="1" dirty="0"/>
              <a:t>. Gestión efectiva y creativa para el financiamiento y asignación del presupuesto para el cierre progresivo de las brechas existentes en el personal de salud profesional y técnico según niveles de atención y complejidad. </a:t>
            </a:r>
            <a:endParaRPr lang="es-ES" dirty="0"/>
          </a:p>
        </p:txBody>
      </p:sp>
      <p:sp>
        <p:nvSpPr>
          <p:cNvPr id="3" name="2 CuadroTexto"/>
          <p:cNvSpPr txBox="1"/>
          <p:nvPr/>
        </p:nvSpPr>
        <p:spPr>
          <a:xfrm>
            <a:off x="549625" y="476672"/>
            <a:ext cx="7766791"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sz="2400" b="1" dirty="0"/>
              <a:t>ACCIÓN </a:t>
            </a:r>
            <a:r>
              <a:rPr lang="es-ES" sz="2400" b="1" dirty="0" smtClean="0"/>
              <a:t>ESTRATEGICA</a:t>
            </a:r>
            <a:r>
              <a:rPr lang="es-ES" sz="2400" dirty="0" smtClean="0"/>
              <a:t> </a:t>
            </a:r>
            <a:r>
              <a:rPr lang="es-ES" sz="3600" b="1" dirty="0" smtClean="0"/>
              <a:t>1</a:t>
            </a:r>
          </a:p>
          <a:p>
            <a:r>
              <a:rPr lang="es-ES" sz="2000" b="1" dirty="0"/>
              <a:t>. Actualización de los estudios respectivos sobre la estimación de brechas existentes de acuerdo con la metodología aplicada por el Ministerio de Salud en el marco de la Reforma de la Salud</a:t>
            </a:r>
            <a:r>
              <a:rPr lang="es-ES" sz="2000" b="1" dirty="0" smtClean="0"/>
              <a:t>.</a:t>
            </a:r>
            <a:endParaRPr lang="es-PE" sz="3600" b="1" dirty="0"/>
          </a:p>
        </p:txBody>
      </p:sp>
      <p:sp>
        <p:nvSpPr>
          <p:cNvPr id="4" name="3 CuadroTexto"/>
          <p:cNvSpPr txBox="1"/>
          <p:nvPr/>
        </p:nvSpPr>
        <p:spPr>
          <a:xfrm>
            <a:off x="549624" y="2460306"/>
            <a:ext cx="7766791"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sz="2000" b="1" dirty="0"/>
              <a:t> </a:t>
            </a:r>
            <a:r>
              <a:rPr lang="es-ES" sz="2400" b="1" dirty="0"/>
              <a:t>ACCIÓN ESTRATEGICA</a:t>
            </a:r>
            <a:r>
              <a:rPr lang="es-ES" sz="3600" b="1" dirty="0"/>
              <a:t> 2</a:t>
            </a:r>
            <a:endParaRPr lang="es-PE" sz="3600" b="1" dirty="0"/>
          </a:p>
          <a:p>
            <a:r>
              <a:rPr lang="es-ES" sz="2000" b="1" dirty="0"/>
              <a:t>. Formulación y aplicación de un plan concertado y operativo de reducción gradual de las brechas establecidas a nivel del Sistema Regional de Salud</a:t>
            </a:r>
            <a:r>
              <a:rPr lang="es-ES" sz="2000" b="1" dirty="0" smtClean="0"/>
              <a:t>.</a:t>
            </a:r>
            <a:endParaRPr lang="es-PE" sz="2000" b="1" dirty="0"/>
          </a:p>
        </p:txBody>
      </p:sp>
    </p:spTree>
    <p:extLst>
      <p:ext uri="{BB962C8B-B14F-4D97-AF65-F5344CB8AC3E}">
        <p14:creationId xmlns:p14="http://schemas.microsoft.com/office/powerpoint/2010/main" val="291475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55576" y="908720"/>
            <a:ext cx="7488832" cy="501675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sz="2400" b="1" dirty="0" smtClean="0"/>
              <a:t>ACCIÓN ESTRATEGICA </a:t>
            </a:r>
            <a:r>
              <a:rPr lang="es-ES" sz="3600" b="1" dirty="0" smtClean="0"/>
              <a:t>4</a:t>
            </a:r>
          </a:p>
          <a:p>
            <a:r>
              <a:rPr lang="es-ES" sz="2000" b="1" dirty="0"/>
              <a:t>Para la elaboración de un programa – proyecto “Comunicación y educación social y ambiental para la salud como totalidad concreta” se requiere por lo menos los siguientes ejes estratégicos y operativos, ya que se trata de ser racionalmente agresivos e </a:t>
            </a:r>
            <a:r>
              <a:rPr lang="es-ES" sz="2000" b="1" dirty="0" smtClean="0"/>
              <a:t>imaginativos. </a:t>
            </a:r>
            <a:r>
              <a:rPr lang="es-ES" sz="2000" b="1" dirty="0"/>
              <a:t>S</a:t>
            </a:r>
            <a:r>
              <a:rPr lang="es-ES" sz="2000" b="1" dirty="0" smtClean="0"/>
              <a:t>e </a:t>
            </a:r>
            <a:r>
              <a:rPr lang="es-ES" sz="2000" b="1" dirty="0"/>
              <a:t>trata de deslegitimar la perspectiva biológica recuperativa de proceso salud enfermedad,  propiciando el enfoque social y antropológico.</a:t>
            </a:r>
            <a:endParaRPr lang="es-PE" sz="2000" b="1" dirty="0"/>
          </a:p>
          <a:p>
            <a:pPr marL="1257300" lvl="2" indent="-342900">
              <a:buFont typeface="+mj-lt"/>
              <a:buAutoNum type="alphaLcPeriod"/>
            </a:pPr>
            <a:r>
              <a:rPr lang="es-ES" b="1" dirty="0"/>
              <a:t>Mercadeo social de la salud y enfermedad.</a:t>
            </a:r>
            <a:endParaRPr lang="es-PE" b="1" dirty="0"/>
          </a:p>
          <a:p>
            <a:pPr marL="1257300" lvl="2" indent="-342900">
              <a:buFont typeface="+mj-lt"/>
              <a:buAutoNum type="alphaLcPeriod"/>
            </a:pPr>
            <a:r>
              <a:rPr lang="es-ES" b="1" dirty="0"/>
              <a:t>Estimación de comportamientos familiares deseados.</a:t>
            </a:r>
            <a:endParaRPr lang="es-PE" b="1" dirty="0"/>
          </a:p>
          <a:p>
            <a:pPr marL="1257300" lvl="2" indent="-342900">
              <a:buFont typeface="+mj-lt"/>
              <a:buAutoNum type="alphaLcPeriod"/>
            </a:pPr>
            <a:r>
              <a:rPr lang="es-ES" b="1" dirty="0"/>
              <a:t>Encuentros de convivencia social para la salud por distritos.</a:t>
            </a:r>
            <a:endParaRPr lang="es-PE" b="1" dirty="0"/>
          </a:p>
          <a:p>
            <a:pPr marL="1257300" lvl="2" indent="-342900">
              <a:buFont typeface="+mj-lt"/>
              <a:buAutoNum type="alphaLcPeriod"/>
            </a:pPr>
            <a:r>
              <a:rPr lang="es-ES" b="1" dirty="0"/>
              <a:t>Sistematización de acciones en los medios de comunicación social.</a:t>
            </a:r>
            <a:endParaRPr lang="es-PE" b="1" dirty="0"/>
          </a:p>
          <a:p>
            <a:pPr marL="1257300" lvl="2" indent="-342900">
              <a:buFont typeface="+mj-lt"/>
              <a:buAutoNum type="alphaLcPeriod"/>
            </a:pPr>
            <a:r>
              <a:rPr lang="es-ES" b="1" dirty="0"/>
              <a:t>Investigación aplicada.</a:t>
            </a:r>
            <a:endParaRPr lang="es-PE" b="1" dirty="0"/>
          </a:p>
          <a:p>
            <a:pPr marL="1257300" lvl="2" indent="-342900">
              <a:buFont typeface="+mj-lt"/>
              <a:buAutoNum type="alphaLcPeriod"/>
            </a:pPr>
            <a:r>
              <a:rPr lang="es-ES" b="1" dirty="0"/>
              <a:t>Participación social y comunitaria activa.</a:t>
            </a:r>
            <a:endParaRPr lang="es-PE" b="1" dirty="0"/>
          </a:p>
          <a:p>
            <a:pPr marL="1257300" lvl="2" indent="-342900">
              <a:buFont typeface="+mj-lt"/>
              <a:buAutoNum type="alphaLcPeriod"/>
            </a:pPr>
            <a:r>
              <a:rPr lang="es-ES" b="1" dirty="0"/>
              <a:t>Sistema de acopio de datos e información efectivo. </a:t>
            </a:r>
            <a:endParaRPr lang="es-ES" dirty="0"/>
          </a:p>
        </p:txBody>
      </p:sp>
    </p:spTree>
    <p:extLst>
      <p:ext uri="{BB962C8B-B14F-4D97-AF65-F5344CB8AC3E}">
        <p14:creationId xmlns:p14="http://schemas.microsoft.com/office/powerpoint/2010/main" val="1867021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499992" y="1916832"/>
            <a:ext cx="3600400" cy="440120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r>
              <a:rPr lang="es-ES" sz="2000" b="1" dirty="0" smtClean="0"/>
              <a:t>Lograr </a:t>
            </a:r>
            <a:r>
              <a:rPr lang="es-ES" sz="2000" b="1" dirty="0"/>
              <a:t>un proceso de extensión de coberturas de atención integral a la salud con efectividad progresiva y de carácter sostenible.</a:t>
            </a:r>
            <a:endParaRPr lang="es-PE" sz="2000" b="1" dirty="0"/>
          </a:p>
          <a:p>
            <a:r>
              <a:rPr lang="es-ES" sz="2000" b="1" dirty="0"/>
              <a:t> </a:t>
            </a:r>
            <a:endParaRPr lang="es-ES" sz="2000" b="1" dirty="0" smtClean="0"/>
          </a:p>
          <a:p>
            <a:endParaRPr lang="es-ES" sz="2000" b="1" dirty="0"/>
          </a:p>
          <a:p>
            <a:endParaRPr lang="es-PE" sz="2000" b="1" dirty="0"/>
          </a:p>
          <a:p>
            <a:pPr lvl="0"/>
            <a:r>
              <a:rPr lang="es-ES" sz="2000" b="1" dirty="0"/>
              <a:t>Lograr un incremento progresivo y sustantivo de acceso a atención integral de la salud con tecnología de diagnóstico y tratamiento contemporáneo</a:t>
            </a:r>
            <a:r>
              <a:rPr lang="es-ES" dirty="0" smtClean="0"/>
              <a:t>.</a:t>
            </a:r>
            <a:endParaRPr lang="es-ES" dirty="0"/>
          </a:p>
        </p:txBody>
      </p:sp>
      <p:sp>
        <p:nvSpPr>
          <p:cNvPr id="4" name="3 CuadroTexto"/>
          <p:cNvSpPr txBox="1"/>
          <p:nvPr/>
        </p:nvSpPr>
        <p:spPr>
          <a:xfrm>
            <a:off x="467544" y="1916832"/>
            <a:ext cx="2592288" cy="409342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2000" b="1" dirty="0"/>
              <a:t>La población de las provincias altas se encuentra en situación de mayor marginalidad social con difícil acceso a los servicios de salud que aún son precarios en cuanto a disponibilidad de tecnología de diagnóstico y tratamiento</a:t>
            </a:r>
            <a:r>
              <a:rPr lang="es-ES" sz="2000" b="1" dirty="0" smtClean="0"/>
              <a:t>.</a:t>
            </a:r>
            <a:endParaRPr lang="es-ES" sz="2000" b="1" dirty="0"/>
          </a:p>
        </p:txBody>
      </p:sp>
      <p:sp>
        <p:nvSpPr>
          <p:cNvPr id="5" name="4 CuadroTexto"/>
          <p:cNvSpPr txBox="1"/>
          <p:nvPr/>
        </p:nvSpPr>
        <p:spPr>
          <a:xfrm>
            <a:off x="467544" y="764704"/>
            <a:ext cx="252028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3200" b="1" dirty="0" smtClean="0"/>
              <a:t>PROBLEMA 5</a:t>
            </a:r>
            <a:endParaRPr lang="es-ES" sz="3200" b="1" dirty="0"/>
          </a:p>
        </p:txBody>
      </p:sp>
      <p:sp>
        <p:nvSpPr>
          <p:cNvPr id="6" name="5 Flecha abajo"/>
          <p:cNvSpPr/>
          <p:nvPr/>
        </p:nvSpPr>
        <p:spPr>
          <a:xfrm>
            <a:off x="1580101" y="1349479"/>
            <a:ext cx="252028" cy="56735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7" name="6 CuadroTexto"/>
          <p:cNvSpPr txBox="1"/>
          <p:nvPr/>
        </p:nvSpPr>
        <p:spPr>
          <a:xfrm>
            <a:off x="5472100" y="795481"/>
            <a:ext cx="2016224"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800" b="1" dirty="0" smtClean="0"/>
              <a:t>OBJETIVOS</a:t>
            </a:r>
            <a:endParaRPr lang="es-ES" sz="2800" b="1" dirty="0"/>
          </a:p>
        </p:txBody>
      </p:sp>
      <p:sp>
        <p:nvSpPr>
          <p:cNvPr id="8" name="7 Flecha abajo"/>
          <p:cNvSpPr/>
          <p:nvPr/>
        </p:nvSpPr>
        <p:spPr>
          <a:xfrm>
            <a:off x="6300192" y="1349479"/>
            <a:ext cx="288032" cy="56735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9" name="8 Flecha derecha"/>
          <p:cNvSpPr/>
          <p:nvPr/>
        </p:nvSpPr>
        <p:spPr>
          <a:xfrm>
            <a:off x="3059832" y="3645897"/>
            <a:ext cx="1440160" cy="31764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61725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43808" y="908720"/>
            <a:ext cx="5256584" cy="495520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b="1" dirty="0"/>
              <a:t> </a:t>
            </a:r>
            <a:endParaRPr lang="es-PE" dirty="0"/>
          </a:p>
          <a:p>
            <a:r>
              <a:rPr lang="es-ES" sz="2000" b="1" dirty="0"/>
              <a:t>. Coberturas de atención integral a la salud con no menos del 80% de efectividad al final de la gestión.</a:t>
            </a:r>
            <a:endParaRPr lang="es-PE" sz="2000" b="1" dirty="0"/>
          </a:p>
          <a:p>
            <a:r>
              <a:rPr lang="es-ES" sz="2000" b="1" dirty="0"/>
              <a:t> </a:t>
            </a:r>
            <a:endParaRPr lang="es-PE" sz="2000" b="1" dirty="0"/>
          </a:p>
          <a:p>
            <a:r>
              <a:rPr lang="es-ES" sz="2000" b="1" dirty="0"/>
              <a:t>. Equipamiento con tecnología de punta para el diagnóstico y tratamiento en no menos  del 70% los establecimientos de salud de las provincias altas de la región.</a:t>
            </a:r>
            <a:endParaRPr lang="es-PE" sz="2000" b="1" dirty="0"/>
          </a:p>
          <a:p>
            <a:r>
              <a:rPr lang="es-ES" sz="2000" b="1" dirty="0"/>
              <a:t> </a:t>
            </a:r>
            <a:endParaRPr lang="es-PE" sz="2000" b="1" dirty="0"/>
          </a:p>
          <a:p>
            <a:r>
              <a:rPr lang="es-ES" sz="2000" b="1" dirty="0"/>
              <a:t>. Organización y funcionamiento efectivo de redes integradas de salud en las provincias altas de la Región según territorios delimitados en consistencia con las cuencas hidrográficas y dinámica de población.</a:t>
            </a:r>
            <a:endParaRPr lang="es-PE" sz="2000" b="1" dirty="0"/>
          </a:p>
          <a:p>
            <a:endParaRPr lang="es-ES" dirty="0"/>
          </a:p>
        </p:txBody>
      </p:sp>
      <p:sp>
        <p:nvSpPr>
          <p:cNvPr id="3" name="2 CuadroTexto"/>
          <p:cNvSpPr txBox="1"/>
          <p:nvPr/>
        </p:nvSpPr>
        <p:spPr>
          <a:xfrm>
            <a:off x="467544" y="2780928"/>
            <a:ext cx="1080120"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METAS</a:t>
            </a:r>
            <a:endParaRPr lang="es-ES" sz="2400" b="1" dirty="0"/>
          </a:p>
        </p:txBody>
      </p:sp>
      <p:cxnSp>
        <p:nvCxnSpPr>
          <p:cNvPr id="5" name="4 Conector recto de flecha"/>
          <p:cNvCxnSpPr>
            <a:stCxn id="3" idx="3"/>
          </p:cNvCxnSpPr>
          <p:nvPr/>
        </p:nvCxnSpPr>
        <p:spPr>
          <a:xfrm flipV="1">
            <a:off x="1547664" y="1628800"/>
            <a:ext cx="1296144" cy="138296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6 Conector recto de flecha"/>
          <p:cNvCxnSpPr>
            <a:stCxn id="3" idx="3"/>
          </p:cNvCxnSpPr>
          <p:nvPr/>
        </p:nvCxnSpPr>
        <p:spPr>
          <a:xfrm flipV="1">
            <a:off x="1547664" y="3011760"/>
            <a:ext cx="1296144" cy="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8 Conector recto de flecha"/>
          <p:cNvCxnSpPr>
            <a:stCxn id="3" idx="3"/>
          </p:cNvCxnSpPr>
          <p:nvPr/>
        </p:nvCxnSpPr>
        <p:spPr>
          <a:xfrm>
            <a:off x="1547664" y="3011761"/>
            <a:ext cx="1296144" cy="149735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18439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1124744"/>
            <a:ext cx="8064896" cy="535531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b="1" dirty="0" smtClean="0"/>
              <a:t>. </a:t>
            </a:r>
            <a:r>
              <a:rPr lang="es-ES" b="1" dirty="0"/>
              <a:t>Formular un plan operativo anual de extensión de coberturas en las provincias altas de la región.</a:t>
            </a:r>
            <a:endParaRPr lang="es-PE" b="1" dirty="0"/>
          </a:p>
          <a:p>
            <a:r>
              <a:rPr lang="es-ES" b="1" dirty="0"/>
              <a:t> </a:t>
            </a:r>
            <a:endParaRPr lang="es-PE" b="1" dirty="0"/>
          </a:p>
          <a:p>
            <a:r>
              <a:rPr lang="es-ES" b="1" dirty="0"/>
              <a:t>. Formular concertadamente y negociar su aprobación un plan de construcción de un sistema de seguridad social en salud para las provincias altas de la región, lo cual significa coordinaciones positivas entre el Gobierno Regional en Salud y la Red Asistencial de Es Salud y sus niveles centrales de decisión. </a:t>
            </a:r>
            <a:endParaRPr lang="es-PE" b="1" dirty="0"/>
          </a:p>
          <a:p>
            <a:r>
              <a:rPr lang="es-ES" b="1" dirty="0"/>
              <a:t> </a:t>
            </a:r>
            <a:endParaRPr lang="es-PE" b="1" dirty="0"/>
          </a:p>
          <a:p>
            <a:r>
              <a:rPr lang="es-ES" b="1" dirty="0"/>
              <a:t>. Potenciar las intervenciones sociales orientadas a la inclusión social como oportunidad para todos.</a:t>
            </a:r>
            <a:endParaRPr lang="es-PE" b="1" dirty="0"/>
          </a:p>
          <a:p>
            <a:r>
              <a:rPr lang="es-ES" b="1" dirty="0"/>
              <a:t> </a:t>
            </a:r>
            <a:endParaRPr lang="es-PE" b="1" dirty="0"/>
          </a:p>
          <a:p>
            <a:r>
              <a:rPr lang="es-ES" b="1" dirty="0"/>
              <a:t>. Fortalecimiento y potenciación de la gestión sanitaria para el equipamiento de los establecimientos de salud de las provincias altas de la región.</a:t>
            </a:r>
            <a:endParaRPr lang="es-PE" b="1" dirty="0"/>
          </a:p>
          <a:p>
            <a:r>
              <a:rPr lang="es-ES" b="1" dirty="0"/>
              <a:t> </a:t>
            </a:r>
            <a:endParaRPr lang="es-PE" b="1" dirty="0"/>
          </a:p>
          <a:p>
            <a:r>
              <a:rPr lang="es-ES" b="1" dirty="0"/>
              <a:t>. Coordinación con el Ministerio de Salud para la organización y funciones de las redes integradas de salud con enfoque en la atención integral a la familia y comunidad y la dimensión renovada de la atención primaria de la salud, es decir como estrategia de transformación por la equidad y solidaridad social en el escenario de la salud y enfermedad</a:t>
            </a:r>
            <a:r>
              <a:rPr lang="es-ES" dirty="0" smtClean="0"/>
              <a:t>.</a:t>
            </a:r>
            <a:r>
              <a:rPr lang="es-ES" dirty="0"/>
              <a:t> </a:t>
            </a:r>
            <a:endParaRPr lang="es-PE" dirty="0"/>
          </a:p>
        </p:txBody>
      </p:sp>
      <p:sp>
        <p:nvSpPr>
          <p:cNvPr id="3" name="2 CuadroTexto"/>
          <p:cNvSpPr txBox="1"/>
          <p:nvPr/>
        </p:nvSpPr>
        <p:spPr>
          <a:xfrm>
            <a:off x="467544" y="332656"/>
            <a:ext cx="3384376"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ACCIONES ESTRATEGICAS</a:t>
            </a:r>
            <a:endParaRPr lang="es-ES" sz="2400" b="1" dirty="0"/>
          </a:p>
        </p:txBody>
      </p:sp>
      <p:sp>
        <p:nvSpPr>
          <p:cNvPr id="4" name="3 Flecha curvada hacia la izquierda"/>
          <p:cNvSpPr/>
          <p:nvPr/>
        </p:nvSpPr>
        <p:spPr>
          <a:xfrm rot="17585980">
            <a:off x="4380593" y="-97218"/>
            <a:ext cx="471433" cy="1460955"/>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091513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1401" y="1556792"/>
            <a:ext cx="3240360" cy="409342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PE" sz="2000" b="1" dirty="0" smtClean="0"/>
              <a:t>Tendencia </a:t>
            </a:r>
            <a:r>
              <a:rPr lang="es-PE" sz="2000" b="1" dirty="0"/>
              <a:t>ascendente de las tasas de incidencia y prevalencia de las enfermedades crónicas y degenerativas, perfectamente controlables en el nivel básico de atención, saturan, desbordan y colapsan la capacidad de atención en los servicios del segundo y tercer nivel del Sistema de Salud Regional.</a:t>
            </a:r>
            <a:endParaRPr lang="es-ES" sz="2000" b="1" dirty="0"/>
          </a:p>
        </p:txBody>
      </p:sp>
      <p:sp>
        <p:nvSpPr>
          <p:cNvPr id="3" name="2 Flecha derecha"/>
          <p:cNvSpPr/>
          <p:nvPr/>
        </p:nvSpPr>
        <p:spPr>
          <a:xfrm rot="19304268">
            <a:off x="3678127" y="2787307"/>
            <a:ext cx="1897692" cy="61642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4" name="3 CuadroTexto"/>
          <p:cNvSpPr txBox="1"/>
          <p:nvPr/>
        </p:nvSpPr>
        <p:spPr>
          <a:xfrm>
            <a:off x="5497720" y="1154861"/>
            <a:ext cx="3096344" cy="193899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lvl="0"/>
            <a:r>
              <a:rPr lang="es-ES" sz="2000" b="1" dirty="0" smtClean="0"/>
              <a:t>Disminuir </a:t>
            </a:r>
            <a:r>
              <a:rPr lang="es-ES" sz="2000" b="1" dirty="0"/>
              <a:t>de manera sostenible la tasa de incidencia y prevalencia de las enfermedades crónicas diabetes e hipertensión </a:t>
            </a:r>
            <a:r>
              <a:rPr lang="es-ES" sz="2000" b="1" dirty="0" smtClean="0"/>
              <a:t>arterial.</a:t>
            </a:r>
            <a:endParaRPr lang="es-ES" dirty="0"/>
          </a:p>
        </p:txBody>
      </p:sp>
      <p:sp>
        <p:nvSpPr>
          <p:cNvPr id="5" name="4 CuadroTexto"/>
          <p:cNvSpPr txBox="1"/>
          <p:nvPr/>
        </p:nvSpPr>
        <p:spPr>
          <a:xfrm>
            <a:off x="611560" y="332656"/>
            <a:ext cx="2736304"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PE" sz="3200" b="1" dirty="0" smtClean="0"/>
              <a:t>PROBLEMA 1.</a:t>
            </a:r>
            <a:endParaRPr lang="es-ES" sz="3200" dirty="0"/>
          </a:p>
        </p:txBody>
      </p:sp>
      <p:sp>
        <p:nvSpPr>
          <p:cNvPr id="6" name="5 Flecha abajo"/>
          <p:cNvSpPr/>
          <p:nvPr/>
        </p:nvSpPr>
        <p:spPr>
          <a:xfrm>
            <a:off x="1259632" y="917431"/>
            <a:ext cx="432048" cy="66404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7" name="6 CuadroTexto"/>
          <p:cNvSpPr txBox="1"/>
          <p:nvPr/>
        </p:nvSpPr>
        <p:spPr>
          <a:xfrm>
            <a:off x="5497720" y="332656"/>
            <a:ext cx="137853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b="1" dirty="0" smtClean="0"/>
              <a:t>OBJETIVOS.</a:t>
            </a:r>
            <a:endParaRPr lang="es-ES" dirty="0"/>
          </a:p>
        </p:txBody>
      </p:sp>
      <p:sp>
        <p:nvSpPr>
          <p:cNvPr id="8" name="7 CuadroTexto"/>
          <p:cNvSpPr txBox="1"/>
          <p:nvPr/>
        </p:nvSpPr>
        <p:spPr>
          <a:xfrm>
            <a:off x="5497720" y="3747086"/>
            <a:ext cx="3096344"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b="1" dirty="0" smtClean="0"/>
              <a:t>Disminuir de manera sostenible la tasa de incidencia y prevalencia de las enfermedades degenerativas como el cáncer de mama, cuello de útero, estómago y próstata</a:t>
            </a:r>
            <a:endParaRPr lang="es-ES" dirty="0"/>
          </a:p>
        </p:txBody>
      </p:sp>
      <p:sp>
        <p:nvSpPr>
          <p:cNvPr id="9" name="8 Flecha derecha"/>
          <p:cNvSpPr/>
          <p:nvPr/>
        </p:nvSpPr>
        <p:spPr>
          <a:xfrm rot="1758252">
            <a:off x="3776762" y="3834859"/>
            <a:ext cx="1810682" cy="61642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0" name="9 Flecha curvada hacia la izquierda"/>
          <p:cNvSpPr/>
          <p:nvPr/>
        </p:nvSpPr>
        <p:spPr>
          <a:xfrm rot="20622818">
            <a:off x="6973523" y="421456"/>
            <a:ext cx="268783" cy="732136"/>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52551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860032" y="1355576"/>
            <a:ext cx="3600400" cy="501675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000" b="1" dirty="0"/>
              <a:t> </a:t>
            </a:r>
            <a:r>
              <a:rPr lang="es-ES" sz="2000" b="1" dirty="0" smtClean="0"/>
              <a:t>Mejorar sustantivamente </a:t>
            </a:r>
            <a:r>
              <a:rPr lang="es-ES" sz="2000" b="1" dirty="0"/>
              <a:t>la cobertura y los procesos técnicos de atención a la enfermedad por niveles de complejidad en el Sistema Regional de Salud</a:t>
            </a:r>
            <a:r>
              <a:rPr lang="es-ES" sz="2000" b="1" dirty="0" smtClean="0"/>
              <a:t>.</a:t>
            </a:r>
          </a:p>
          <a:p>
            <a:endParaRPr lang="es-ES" sz="2000" b="1" dirty="0"/>
          </a:p>
          <a:p>
            <a:endParaRPr lang="es-ES" sz="2000" b="1" dirty="0" smtClean="0"/>
          </a:p>
          <a:p>
            <a:endParaRPr lang="es-PE" sz="2000" b="1" dirty="0" smtClean="0"/>
          </a:p>
          <a:p>
            <a:endParaRPr lang="es-PE" sz="2000" b="1" dirty="0"/>
          </a:p>
          <a:p>
            <a:r>
              <a:rPr lang="es-ES" sz="2000" b="1" dirty="0"/>
              <a:t> </a:t>
            </a:r>
            <a:endParaRPr lang="es-PE" sz="2000" b="1" dirty="0"/>
          </a:p>
          <a:p>
            <a:pPr lvl="0"/>
            <a:r>
              <a:rPr lang="es-ES" sz="2000" b="1" dirty="0"/>
              <a:t>Mejorar y evaluar anualmente el grado de satisfacción de las personas y familias que acuden a los servicios de salud del Sistema Regional</a:t>
            </a:r>
            <a:r>
              <a:rPr lang="es-ES" sz="2000" b="1" dirty="0" smtClean="0"/>
              <a:t>.</a:t>
            </a:r>
            <a:endParaRPr lang="es-ES" sz="2000" b="1" dirty="0"/>
          </a:p>
        </p:txBody>
      </p:sp>
      <p:sp>
        <p:nvSpPr>
          <p:cNvPr id="3" name="2 CuadroTexto"/>
          <p:cNvSpPr txBox="1"/>
          <p:nvPr/>
        </p:nvSpPr>
        <p:spPr>
          <a:xfrm>
            <a:off x="323528" y="476672"/>
            <a:ext cx="1944216"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PROBLEMA 6</a:t>
            </a:r>
            <a:endParaRPr lang="es-ES" sz="2400" b="1" dirty="0"/>
          </a:p>
        </p:txBody>
      </p:sp>
      <p:sp>
        <p:nvSpPr>
          <p:cNvPr id="5" name="4 CuadroTexto"/>
          <p:cNvSpPr txBox="1"/>
          <p:nvPr/>
        </p:nvSpPr>
        <p:spPr>
          <a:xfrm>
            <a:off x="323528" y="1772816"/>
            <a:ext cx="2736304" cy="34778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000" b="1" dirty="0"/>
              <a:t>La cobertura y calidad de atención con servicios de primer, segundo y tercer nivel de complejidad tanto a la población asegurada como a la que no dispone de ningún tipo de seguro es baja y deficiente a pesar de que existen recursos</a:t>
            </a:r>
            <a:r>
              <a:rPr lang="es-ES" sz="2000" b="1" dirty="0" smtClean="0"/>
              <a:t>.</a:t>
            </a:r>
            <a:endParaRPr lang="es-PE" sz="2000" b="1" dirty="0"/>
          </a:p>
        </p:txBody>
      </p:sp>
      <p:sp>
        <p:nvSpPr>
          <p:cNvPr id="6" name="5 Flecha abajo"/>
          <p:cNvSpPr/>
          <p:nvPr/>
        </p:nvSpPr>
        <p:spPr>
          <a:xfrm>
            <a:off x="1043608" y="938337"/>
            <a:ext cx="360040" cy="83447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7" name="6 CuadroTexto"/>
          <p:cNvSpPr txBox="1"/>
          <p:nvPr/>
        </p:nvSpPr>
        <p:spPr>
          <a:xfrm>
            <a:off x="4860032" y="476672"/>
            <a:ext cx="1800200"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800" b="1" dirty="0" smtClean="0"/>
              <a:t>OBJETIVOS</a:t>
            </a:r>
            <a:endParaRPr lang="es-ES" sz="2800" b="1" dirty="0"/>
          </a:p>
        </p:txBody>
      </p:sp>
      <p:sp>
        <p:nvSpPr>
          <p:cNvPr id="8" name="7 Flecha curvada hacia la izquierda"/>
          <p:cNvSpPr/>
          <p:nvPr/>
        </p:nvSpPr>
        <p:spPr>
          <a:xfrm rot="18570756">
            <a:off x="6975778" y="322348"/>
            <a:ext cx="554276" cy="1156910"/>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
        <p:nvSpPr>
          <p:cNvPr id="9" name="8 Flecha curvada hacia la izquierda"/>
          <p:cNvSpPr/>
          <p:nvPr/>
        </p:nvSpPr>
        <p:spPr>
          <a:xfrm rot="15602086">
            <a:off x="3587682" y="460522"/>
            <a:ext cx="622905" cy="2082714"/>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
        <p:nvSpPr>
          <p:cNvPr id="10" name="9 Flecha curvada hacia la derecha"/>
          <p:cNvSpPr/>
          <p:nvPr/>
        </p:nvSpPr>
        <p:spPr>
          <a:xfrm rot="17340714">
            <a:off x="3385693" y="4833415"/>
            <a:ext cx="745870" cy="2323888"/>
          </a:xfrm>
          <a:prstGeom prst="curv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229486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419872" y="1401450"/>
            <a:ext cx="5040560" cy="433965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dirty="0"/>
              <a:t> </a:t>
            </a:r>
            <a:endParaRPr lang="es-PE" dirty="0"/>
          </a:p>
          <a:p>
            <a:r>
              <a:rPr lang="es-ES" sz="2000" b="1" dirty="0"/>
              <a:t>. La cobertura de atención a la demanda es de 80% en cada nivel de complejidad.</a:t>
            </a:r>
            <a:endParaRPr lang="es-PE" sz="2000" b="1" dirty="0"/>
          </a:p>
          <a:p>
            <a:r>
              <a:rPr lang="es-ES" sz="2000" b="1" dirty="0"/>
              <a:t> </a:t>
            </a:r>
            <a:endParaRPr lang="es-PE" sz="2000" b="1" dirty="0"/>
          </a:p>
          <a:p>
            <a:r>
              <a:rPr lang="es-ES" sz="2000" b="1" dirty="0"/>
              <a:t>. El grado de Satisfacción de las personas y familias que acuden a los establecimientos de salud está en un rango de 60 a 80% al final de la  gestión.</a:t>
            </a:r>
            <a:endParaRPr lang="es-PE" sz="2000" b="1" dirty="0"/>
          </a:p>
          <a:p>
            <a:r>
              <a:rPr lang="es-ES" sz="2000" b="1" dirty="0"/>
              <a:t> </a:t>
            </a:r>
            <a:endParaRPr lang="es-PE" sz="2000" b="1" dirty="0"/>
          </a:p>
          <a:p>
            <a:r>
              <a:rPr lang="es-ES" sz="2000" b="1" dirty="0"/>
              <a:t>. Se ha revisado y aprobado no menos del 60% de los procesos técnicos y administrativos de la atención integral a la enfermedad</a:t>
            </a:r>
            <a:r>
              <a:rPr lang="es-ES" sz="2000" b="1" dirty="0" smtClean="0"/>
              <a:t>.</a:t>
            </a:r>
            <a:r>
              <a:rPr lang="es-ES" sz="2000" b="1" dirty="0"/>
              <a:t> </a:t>
            </a:r>
            <a:endParaRPr lang="es-PE" sz="2000" b="1" dirty="0"/>
          </a:p>
          <a:p>
            <a:endParaRPr lang="es-ES" dirty="0"/>
          </a:p>
        </p:txBody>
      </p:sp>
      <p:sp>
        <p:nvSpPr>
          <p:cNvPr id="3" name="2 CuadroTexto"/>
          <p:cNvSpPr txBox="1"/>
          <p:nvPr/>
        </p:nvSpPr>
        <p:spPr>
          <a:xfrm>
            <a:off x="268490" y="3068960"/>
            <a:ext cx="1495198"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3600" b="1" dirty="0" smtClean="0"/>
              <a:t>METAS</a:t>
            </a:r>
            <a:endParaRPr lang="es-PE" sz="3600" dirty="0"/>
          </a:p>
        </p:txBody>
      </p:sp>
      <p:cxnSp>
        <p:nvCxnSpPr>
          <p:cNvPr id="5" name="4 Conector recto de flecha"/>
          <p:cNvCxnSpPr>
            <a:stCxn id="3" idx="3"/>
          </p:cNvCxnSpPr>
          <p:nvPr/>
        </p:nvCxnSpPr>
        <p:spPr>
          <a:xfrm flipV="1">
            <a:off x="1763688" y="1988840"/>
            <a:ext cx="1656184" cy="140328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6 Conector recto de flecha"/>
          <p:cNvCxnSpPr>
            <a:stCxn id="3" idx="3"/>
          </p:cNvCxnSpPr>
          <p:nvPr/>
        </p:nvCxnSpPr>
        <p:spPr>
          <a:xfrm>
            <a:off x="1763688" y="3392126"/>
            <a:ext cx="1656184"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8 Conector recto de flecha"/>
          <p:cNvCxnSpPr>
            <a:stCxn id="3" idx="3"/>
          </p:cNvCxnSpPr>
          <p:nvPr/>
        </p:nvCxnSpPr>
        <p:spPr>
          <a:xfrm>
            <a:off x="1763688" y="3392126"/>
            <a:ext cx="1656184" cy="133301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54265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55576" y="1124744"/>
            <a:ext cx="7704856" cy="532453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000" b="1" dirty="0" smtClean="0"/>
              <a:t>. </a:t>
            </a:r>
            <a:r>
              <a:rPr lang="es-ES" sz="2000" b="1" dirty="0"/>
              <a:t>Elaboración y aprobación de un programa – proyecto: “Mejoramiento de la calidad de atención en el Sistema Regional de Salud en la Región Arequipa 2015 – 2018” de manera concertada con el Sector Salud en la Región y participación activa de las instituciones integrantes del Consejo Regional de Salud..</a:t>
            </a:r>
            <a:endParaRPr lang="es-PE" sz="2000" b="1" dirty="0"/>
          </a:p>
          <a:p>
            <a:r>
              <a:rPr lang="es-ES" sz="2000" b="1" dirty="0"/>
              <a:t> </a:t>
            </a:r>
            <a:endParaRPr lang="es-PE" sz="2000" b="1" dirty="0"/>
          </a:p>
          <a:p>
            <a:r>
              <a:rPr lang="es-ES" sz="2000" b="1" dirty="0"/>
              <a:t>. Formulación, aprobación y ejecución de un proyecto orientado a la creación y funcionamiento del “Sistema Regional de atención a las emergencias médicas y quirúrgicas” en la región, de manera concertada con las instituciones del Sector Salud en la Región y participación activa del Consejo Regional de Salud.</a:t>
            </a:r>
            <a:endParaRPr lang="es-PE" sz="2000" b="1" dirty="0"/>
          </a:p>
          <a:p>
            <a:r>
              <a:rPr lang="es-ES" sz="2000" b="1" dirty="0"/>
              <a:t> </a:t>
            </a:r>
            <a:endParaRPr lang="es-PE" sz="2000" b="1" dirty="0"/>
          </a:p>
          <a:p>
            <a:r>
              <a:rPr lang="es-ES" sz="2000" b="1" dirty="0"/>
              <a:t>. Formulación y ejecución de proyectos específicos sobre prioridades regionales como tuberculosis resistente, SIDA, atención materna, nutrición infantil, alcoholismo y drogadicción, accidentes de tránsito, violencia social y familiar, saneamiento básico d</a:t>
            </a:r>
            <a:r>
              <a:rPr lang="es-ES" sz="2000" b="1" dirty="0" smtClean="0"/>
              <a:t>e </a:t>
            </a:r>
            <a:r>
              <a:rPr lang="es-ES" sz="2000" b="1" dirty="0"/>
              <a:t>manera concertada </a:t>
            </a:r>
            <a:r>
              <a:rPr lang="es-ES" sz="2000" b="1" dirty="0" smtClean="0"/>
              <a:t>sectorialmente.</a:t>
            </a:r>
            <a:endParaRPr lang="es-ES" sz="2000" b="1" dirty="0"/>
          </a:p>
        </p:txBody>
      </p:sp>
      <p:sp>
        <p:nvSpPr>
          <p:cNvPr id="3" name="2 CuadroTexto"/>
          <p:cNvSpPr txBox="1"/>
          <p:nvPr/>
        </p:nvSpPr>
        <p:spPr>
          <a:xfrm>
            <a:off x="755576" y="404664"/>
            <a:ext cx="3600400"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s-ES" sz="2400" b="1" dirty="0" smtClean="0"/>
              <a:t>ACCIONES ESTRATEGICAS</a:t>
            </a:r>
            <a:endParaRPr lang="es-ES" sz="2400" b="1" dirty="0"/>
          </a:p>
        </p:txBody>
      </p:sp>
      <p:sp>
        <p:nvSpPr>
          <p:cNvPr id="4" name="3 Flecha curvada hacia la izquierda"/>
          <p:cNvSpPr/>
          <p:nvPr/>
        </p:nvSpPr>
        <p:spPr>
          <a:xfrm rot="18794017">
            <a:off x="4655854" y="153823"/>
            <a:ext cx="446779" cy="1016383"/>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4041532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40052" y="1268760"/>
            <a:ext cx="3420380" cy="470898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s-ES" sz="2000" b="1" dirty="0" smtClean="0"/>
              <a:t>Mejorar  </a:t>
            </a:r>
            <a:r>
              <a:rPr lang="es-ES" sz="2000" b="1" dirty="0"/>
              <a:t>progresiva y sostenidamente la gobernabilidad en el escenario del  Sistema Regional de Salud y la Sociedad Civil de la región.</a:t>
            </a:r>
            <a:endParaRPr lang="es-PE" sz="2000" b="1" dirty="0"/>
          </a:p>
          <a:p>
            <a:endParaRPr lang="es-ES" sz="2000" b="1" dirty="0" smtClean="0"/>
          </a:p>
          <a:p>
            <a:endParaRPr lang="es-ES" sz="2000" b="1" dirty="0"/>
          </a:p>
          <a:p>
            <a:endParaRPr lang="es-ES" sz="2000" b="1" dirty="0" smtClean="0"/>
          </a:p>
          <a:p>
            <a:endParaRPr lang="es-ES" sz="2000" b="1" dirty="0"/>
          </a:p>
          <a:p>
            <a:endParaRPr lang="es-ES" sz="2000" b="1" dirty="0" smtClean="0"/>
          </a:p>
          <a:p>
            <a:r>
              <a:rPr lang="es-ES" sz="2000" b="1" dirty="0"/>
              <a:t> </a:t>
            </a:r>
            <a:endParaRPr lang="es-PE" sz="2000" b="1" dirty="0"/>
          </a:p>
          <a:p>
            <a:pPr lvl="0"/>
            <a:r>
              <a:rPr lang="es-ES" sz="2000" b="1" dirty="0"/>
              <a:t>Lograr niveles progresivos de una cultura organizacional emprendedora en el Sistema Regional de Salud</a:t>
            </a:r>
            <a:r>
              <a:rPr lang="es-ES" sz="2000" b="1" dirty="0" smtClean="0"/>
              <a:t>.</a:t>
            </a:r>
            <a:endParaRPr lang="es-ES" sz="2000" b="1" dirty="0"/>
          </a:p>
        </p:txBody>
      </p:sp>
      <p:sp>
        <p:nvSpPr>
          <p:cNvPr id="3" name="2 CuadroTexto"/>
          <p:cNvSpPr txBox="1"/>
          <p:nvPr/>
        </p:nvSpPr>
        <p:spPr>
          <a:xfrm>
            <a:off x="467544" y="548680"/>
            <a:ext cx="2016224"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PROBLEMA 7</a:t>
            </a:r>
            <a:endParaRPr lang="es-ES" sz="2400" dirty="0"/>
          </a:p>
        </p:txBody>
      </p:sp>
      <p:sp>
        <p:nvSpPr>
          <p:cNvPr id="4" name="3 CuadroTexto"/>
          <p:cNvSpPr txBox="1"/>
          <p:nvPr/>
        </p:nvSpPr>
        <p:spPr>
          <a:xfrm>
            <a:off x="323528" y="1988840"/>
            <a:ext cx="2952328" cy="34778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000" b="1" dirty="0"/>
              <a:t>Predominio absurdo de una cultura organizacional burocrática y rutinaria en medio de grupos de poder en conflicto que dificultan la gobernabilidad generándose caos administrativo y deterioro de la creatividad e innovación</a:t>
            </a:r>
            <a:r>
              <a:rPr lang="es-ES" sz="2000" b="1" dirty="0" smtClean="0"/>
              <a:t>.</a:t>
            </a:r>
            <a:endParaRPr lang="es-ES" dirty="0"/>
          </a:p>
        </p:txBody>
      </p:sp>
      <p:sp>
        <p:nvSpPr>
          <p:cNvPr id="5" name="4 Flecha abajo"/>
          <p:cNvSpPr/>
          <p:nvPr/>
        </p:nvSpPr>
        <p:spPr>
          <a:xfrm>
            <a:off x="1331640" y="1010345"/>
            <a:ext cx="288032" cy="97849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6" name="5 CuadroTexto"/>
          <p:cNvSpPr txBox="1"/>
          <p:nvPr/>
        </p:nvSpPr>
        <p:spPr>
          <a:xfrm>
            <a:off x="5040052" y="260648"/>
            <a:ext cx="1620180"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OBJETIVOS</a:t>
            </a:r>
            <a:endParaRPr lang="es-ES" sz="2400" b="1" dirty="0"/>
          </a:p>
        </p:txBody>
      </p:sp>
      <p:sp>
        <p:nvSpPr>
          <p:cNvPr id="7" name="6 Flecha curvada hacia la izquierda"/>
          <p:cNvSpPr/>
          <p:nvPr/>
        </p:nvSpPr>
        <p:spPr>
          <a:xfrm rot="18274707">
            <a:off x="7084302" y="6067"/>
            <a:ext cx="608979" cy="1349977"/>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cxnSp>
        <p:nvCxnSpPr>
          <p:cNvPr id="9" name="8 Conector recto de flecha"/>
          <p:cNvCxnSpPr>
            <a:stCxn id="4" idx="3"/>
          </p:cNvCxnSpPr>
          <p:nvPr/>
        </p:nvCxnSpPr>
        <p:spPr>
          <a:xfrm flipV="1">
            <a:off x="3275856" y="2132856"/>
            <a:ext cx="1764196" cy="159492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 name="10 Conector recto de flecha"/>
          <p:cNvCxnSpPr>
            <a:stCxn id="4" idx="3"/>
          </p:cNvCxnSpPr>
          <p:nvPr/>
        </p:nvCxnSpPr>
        <p:spPr>
          <a:xfrm>
            <a:off x="3275856" y="3727778"/>
            <a:ext cx="1764196" cy="13574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79207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764704"/>
            <a:ext cx="3384376" cy="4955203"/>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2800" b="1" dirty="0" smtClean="0"/>
              <a:t>METAS</a:t>
            </a:r>
            <a:endParaRPr lang="es-PE" sz="2800" b="1" dirty="0"/>
          </a:p>
          <a:p>
            <a:r>
              <a:rPr lang="es-ES" b="1" dirty="0"/>
              <a:t> </a:t>
            </a:r>
            <a:endParaRPr lang="es-PE" b="1" dirty="0"/>
          </a:p>
          <a:p>
            <a:r>
              <a:rPr lang="es-ES" b="1" dirty="0"/>
              <a:t>. Proporción de establecimientos de salud que incorporan conceptos y prácticas de la cultura organizacional emprendedora.</a:t>
            </a:r>
            <a:endParaRPr lang="es-PE" b="1" dirty="0"/>
          </a:p>
          <a:p>
            <a:r>
              <a:rPr lang="es-ES" b="1" dirty="0"/>
              <a:t> </a:t>
            </a:r>
            <a:endParaRPr lang="es-PE" b="1" dirty="0"/>
          </a:p>
          <a:p>
            <a:r>
              <a:rPr lang="es-ES" b="1" dirty="0"/>
              <a:t>. Grado de distribución racional del poder en las estructuras de la organización del Sistema Regional de Salud.</a:t>
            </a:r>
            <a:endParaRPr lang="es-PE" b="1" dirty="0"/>
          </a:p>
          <a:p>
            <a:r>
              <a:rPr lang="es-ES" b="1" dirty="0"/>
              <a:t> </a:t>
            </a:r>
            <a:endParaRPr lang="es-PE" b="1" dirty="0"/>
          </a:p>
          <a:p>
            <a:r>
              <a:rPr lang="es-ES" b="1" dirty="0"/>
              <a:t>. Evidencias anuales de la efectividad de las acciones del Sistema de Salud Regional Reformado</a:t>
            </a:r>
            <a:r>
              <a:rPr lang="es-ES" b="1" dirty="0" smtClean="0"/>
              <a:t>.</a:t>
            </a:r>
            <a:endParaRPr lang="es-ES" dirty="0"/>
          </a:p>
        </p:txBody>
      </p:sp>
      <p:sp>
        <p:nvSpPr>
          <p:cNvPr id="3" name="2 CuadroTexto"/>
          <p:cNvSpPr txBox="1"/>
          <p:nvPr/>
        </p:nvSpPr>
        <p:spPr>
          <a:xfrm>
            <a:off x="5004048" y="836712"/>
            <a:ext cx="3240360" cy="483209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2800" b="1" dirty="0" smtClean="0"/>
              <a:t>ACCIÓNES ESTRATEGICAS</a:t>
            </a:r>
            <a:endParaRPr lang="es-PE" sz="2800" dirty="0"/>
          </a:p>
          <a:p>
            <a:r>
              <a:rPr lang="es-ES" b="1" dirty="0"/>
              <a:t> </a:t>
            </a:r>
            <a:endParaRPr lang="es-PE" b="1" dirty="0"/>
          </a:p>
          <a:p>
            <a:r>
              <a:rPr lang="es-ES" b="1" dirty="0"/>
              <a:t>. Reforma del Sistema de Salud Regional modificando su estructura y organización así como funciones y procedimientos.</a:t>
            </a:r>
            <a:endParaRPr lang="es-PE" b="1" dirty="0"/>
          </a:p>
          <a:p>
            <a:r>
              <a:rPr lang="es-ES" b="1" dirty="0"/>
              <a:t> </a:t>
            </a:r>
            <a:endParaRPr lang="es-ES" b="1" dirty="0" smtClean="0"/>
          </a:p>
          <a:p>
            <a:endParaRPr lang="es-ES" b="1" dirty="0"/>
          </a:p>
          <a:p>
            <a:endParaRPr lang="es-ES" b="1" dirty="0" smtClean="0"/>
          </a:p>
          <a:p>
            <a:endParaRPr lang="es-PE" b="1" dirty="0"/>
          </a:p>
          <a:p>
            <a:r>
              <a:rPr lang="es-ES" b="1" dirty="0"/>
              <a:t>. Revisión, adecuación y aprobación de la legislación regional funcional al Sistema de Salud Reformado. </a:t>
            </a:r>
            <a:endParaRPr lang="es-ES" dirty="0"/>
          </a:p>
        </p:txBody>
      </p:sp>
    </p:spTree>
    <p:extLst>
      <p:ext uri="{BB962C8B-B14F-4D97-AF65-F5344CB8AC3E}">
        <p14:creationId xmlns:p14="http://schemas.microsoft.com/office/powerpoint/2010/main" val="3853432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699792" y="2636912"/>
            <a:ext cx="3816424"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s-ES" sz="4800" b="1" dirty="0" smtClean="0"/>
              <a:t>GRACIAS</a:t>
            </a:r>
            <a:endParaRPr lang="es-ES" sz="4800" b="1" dirty="0"/>
          </a:p>
        </p:txBody>
      </p:sp>
    </p:spTree>
    <p:extLst>
      <p:ext uri="{BB962C8B-B14F-4D97-AF65-F5344CB8AC3E}">
        <p14:creationId xmlns:p14="http://schemas.microsoft.com/office/powerpoint/2010/main" val="1892582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29248" y="2492896"/>
            <a:ext cx="5403191" cy="163121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000" b="1" dirty="0" smtClean="0"/>
              <a:t>. </a:t>
            </a:r>
            <a:r>
              <a:rPr lang="es-ES" sz="2000" b="1" dirty="0"/>
              <a:t>En cada distrito de la Región opera como mínimo un equipo de Salud Familiar que gestiona el programa - proyecto de control social de las enfermedades crónicas y degenerativas previstas. </a:t>
            </a:r>
          </a:p>
        </p:txBody>
      </p:sp>
      <p:sp>
        <p:nvSpPr>
          <p:cNvPr id="3" name="2 CuadroTexto"/>
          <p:cNvSpPr txBox="1"/>
          <p:nvPr/>
        </p:nvSpPr>
        <p:spPr>
          <a:xfrm>
            <a:off x="467544" y="3016116"/>
            <a:ext cx="1512168"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3200" b="1" dirty="0" smtClean="0"/>
              <a:t>META</a:t>
            </a:r>
            <a:r>
              <a:rPr lang="es-ES" sz="3200" b="1" dirty="0"/>
              <a:t>S</a:t>
            </a:r>
          </a:p>
        </p:txBody>
      </p:sp>
      <p:sp>
        <p:nvSpPr>
          <p:cNvPr id="4" name="3 CuadroTexto"/>
          <p:cNvSpPr txBox="1"/>
          <p:nvPr/>
        </p:nvSpPr>
        <p:spPr>
          <a:xfrm>
            <a:off x="3129248" y="548680"/>
            <a:ext cx="5403192" cy="132343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000" b="1" dirty="0" smtClean="0"/>
              <a:t>. La tasa de incidencia de diabetes, hipertensión arterial, cáncer de mama, cuello de útero, estómago y próstata se disminuye en un rango de 20 a 40 puntos al término de la gestión regional.</a:t>
            </a:r>
          </a:p>
        </p:txBody>
      </p:sp>
      <p:sp>
        <p:nvSpPr>
          <p:cNvPr id="5" name="4 CuadroTexto"/>
          <p:cNvSpPr txBox="1"/>
          <p:nvPr/>
        </p:nvSpPr>
        <p:spPr>
          <a:xfrm>
            <a:off x="3129249" y="4725144"/>
            <a:ext cx="5403190" cy="163121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000" b="1" dirty="0" smtClean="0"/>
              <a:t>. Contratación de médicos de familia, enfermeras, nutricionistas, obstetrices, asistentas sociales, odontólogos con formación salud pública según propuesta del programa – proyecto aprobado.</a:t>
            </a:r>
          </a:p>
        </p:txBody>
      </p:sp>
      <p:sp>
        <p:nvSpPr>
          <p:cNvPr id="6" name="5 Flecha derecha"/>
          <p:cNvSpPr/>
          <p:nvPr/>
        </p:nvSpPr>
        <p:spPr>
          <a:xfrm>
            <a:off x="1979712" y="3212976"/>
            <a:ext cx="1149536"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8" name="7 Flecha derecha"/>
          <p:cNvSpPr/>
          <p:nvPr/>
        </p:nvSpPr>
        <p:spPr>
          <a:xfrm rot="18770506" flipV="1">
            <a:off x="1687884" y="2218166"/>
            <a:ext cx="1733193" cy="21764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9" name="8 Flecha derecha"/>
          <p:cNvSpPr/>
          <p:nvPr/>
        </p:nvSpPr>
        <p:spPr>
          <a:xfrm rot="2662526">
            <a:off x="1756881" y="4058548"/>
            <a:ext cx="1632685" cy="27816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00421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49616" y="2636912"/>
            <a:ext cx="5256584" cy="31700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000" b="1" dirty="0" smtClean="0"/>
              <a:t>. </a:t>
            </a:r>
            <a:r>
              <a:rPr lang="es-ES" sz="2000" b="1" dirty="0"/>
              <a:t>Elaboración y aplicación de un programa – proyecto regional denominado “Control  social de las enfermedades crónicas y degenerativas en la región Arequipa 2015 – 2018”, sustentado en el enfoque renovado de la atención primaria de salud y la salud familiar y comunitaria, vale decir en la promoción de la salud relacionada al control de los determinantes sociales de la salud y a la prevención de la enfermedad con base en la familia y comunidad</a:t>
            </a:r>
            <a:r>
              <a:rPr lang="es-ES" sz="2000" b="1" dirty="0" smtClean="0"/>
              <a:t>.</a:t>
            </a:r>
            <a:r>
              <a:rPr lang="es-ES" dirty="0"/>
              <a:t> </a:t>
            </a:r>
          </a:p>
        </p:txBody>
      </p:sp>
      <p:sp>
        <p:nvSpPr>
          <p:cNvPr id="3" name="2 CuadroTexto"/>
          <p:cNvSpPr txBox="1"/>
          <p:nvPr/>
        </p:nvSpPr>
        <p:spPr>
          <a:xfrm>
            <a:off x="251520" y="1052736"/>
            <a:ext cx="2225839"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ACCIÓN ESTRATEGICA 1</a:t>
            </a:r>
            <a:endParaRPr lang="es-ES" sz="2400" dirty="0"/>
          </a:p>
        </p:txBody>
      </p:sp>
      <p:sp>
        <p:nvSpPr>
          <p:cNvPr id="4" name="3 Flecha curvada hacia la izquierda"/>
          <p:cNvSpPr/>
          <p:nvPr/>
        </p:nvSpPr>
        <p:spPr>
          <a:xfrm rot="17660592">
            <a:off x="3393663" y="416258"/>
            <a:ext cx="878479" cy="2578197"/>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38285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275856" y="476672"/>
            <a:ext cx="5472608" cy="470898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PE" sz="2000" b="1" dirty="0" smtClean="0"/>
              <a:t>. El programa – proyecto deberá contener como mínimo las siguientes nueve acciones operativas y estratégicas.</a:t>
            </a:r>
            <a:endParaRPr lang="es-ES" sz="2000" b="1" dirty="0" smtClean="0"/>
          </a:p>
          <a:p>
            <a:pPr marL="342900" lvl="0" indent="-342900">
              <a:buFont typeface="Wingdings" panose="05000000000000000000" pitchFamily="2" charset="2"/>
              <a:buChar char="Ø"/>
            </a:pPr>
            <a:r>
              <a:rPr lang="es-PE" sz="2000" b="1" dirty="0" smtClean="0"/>
              <a:t>Diagnóstico precoz y tratamiento oportuno.</a:t>
            </a:r>
            <a:endParaRPr lang="es-ES" sz="2000" b="1" dirty="0" smtClean="0"/>
          </a:p>
          <a:p>
            <a:pPr marL="342900" lvl="0" indent="-342900">
              <a:buFont typeface="Wingdings" panose="05000000000000000000" pitchFamily="2" charset="2"/>
              <a:buChar char="Ø"/>
            </a:pPr>
            <a:r>
              <a:rPr lang="es-PE" sz="2000" b="1" dirty="0" smtClean="0"/>
              <a:t>Sistematización y seguimiento de familias.</a:t>
            </a:r>
            <a:endParaRPr lang="es-ES" sz="2000" b="1" dirty="0" smtClean="0"/>
          </a:p>
          <a:p>
            <a:pPr marL="342900" lvl="0" indent="-342900">
              <a:buFont typeface="Wingdings" panose="05000000000000000000" pitchFamily="2" charset="2"/>
              <a:buChar char="Ø"/>
            </a:pPr>
            <a:r>
              <a:rPr lang="es-PE" sz="2000" b="1" dirty="0" smtClean="0"/>
              <a:t>Educación, capacitación y adiestramiento.</a:t>
            </a:r>
            <a:endParaRPr lang="es-ES" sz="2000" b="1" dirty="0" smtClean="0"/>
          </a:p>
          <a:p>
            <a:pPr marL="342900" lvl="0" indent="-342900">
              <a:buFont typeface="Wingdings" panose="05000000000000000000" pitchFamily="2" charset="2"/>
              <a:buChar char="Ø"/>
            </a:pPr>
            <a:r>
              <a:rPr lang="es-PE" sz="2000" b="1" dirty="0" smtClean="0"/>
              <a:t>Acción comunicativa en salud.</a:t>
            </a:r>
            <a:endParaRPr lang="es-ES" sz="2000" b="1" dirty="0" smtClean="0"/>
          </a:p>
          <a:p>
            <a:pPr marL="342900" lvl="0" indent="-342900">
              <a:buFont typeface="Wingdings" panose="05000000000000000000" pitchFamily="2" charset="2"/>
              <a:buChar char="Ø"/>
            </a:pPr>
            <a:r>
              <a:rPr lang="es-PE" sz="2000" b="1" dirty="0" smtClean="0"/>
              <a:t>Sistema específico de gestión del ciclo: dato – información y conocimiento.</a:t>
            </a:r>
            <a:endParaRPr lang="es-ES" sz="2000" b="1" dirty="0" smtClean="0"/>
          </a:p>
          <a:p>
            <a:pPr marL="342900" lvl="0" indent="-342900">
              <a:buFont typeface="Wingdings" panose="05000000000000000000" pitchFamily="2" charset="2"/>
              <a:buChar char="Ø"/>
            </a:pPr>
            <a:r>
              <a:rPr lang="es-PE" sz="2000" b="1" dirty="0" smtClean="0"/>
              <a:t>Desarrollo de infraestructura y equipamiento.</a:t>
            </a:r>
            <a:endParaRPr lang="es-ES" sz="2000" b="1" dirty="0" smtClean="0"/>
          </a:p>
          <a:p>
            <a:pPr marL="342900" lvl="0" indent="-342900">
              <a:buFont typeface="Wingdings" panose="05000000000000000000" pitchFamily="2" charset="2"/>
              <a:buChar char="Ø"/>
            </a:pPr>
            <a:r>
              <a:rPr lang="es-PE" sz="2000" b="1" dirty="0" smtClean="0"/>
              <a:t>Procesos sociales de investigación acción.</a:t>
            </a:r>
            <a:endParaRPr lang="es-ES" sz="2000" b="1" dirty="0" smtClean="0"/>
          </a:p>
          <a:p>
            <a:pPr marL="342900" lvl="0" indent="-342900">
              <a:buFont typeface="Wingdings" panose="05000000000000000000" pitchFamily="2" charset="2"/>
              <a:buChar char="Ø"/>
            </a:pPr>
            <a:r>
              <a:rPr lang="es-PE" sz="2000" b="1" dirty="0" smtClean="0"/>
              <a:t>Hábitos de vida propios y medicina complementaria.</a:t>
            </a:r>
            <a:endParaRPr lang="es-ES" sz="2000" b="1" dirty="0" smtClean="0"/>
          </a:p>
          <a:p>
            <a:pPr marL="342900" lvl="0" indent="-342900">
              <a:buFont typeface="Wingdings" panose="05000000000000000000" pitchFamily="2" charset="2"/>
              <a:buChar char="Ø"/>
            </a:pPr>
            <a:r>
              <a:rPr lang="es-PE" sz="2000" b="1" dirty="0" smtClean="0"/>
              <a:t>Conocimientos, actitudes y prácticas del personal del nivel básico de atención.</a:t>
            </a:r>
            <a:endParaRPr lang="es-ES" dirty="0"/>
          </a:p>
        </p:txBody>
      </p:sp>
      <p:sp>
        <p:nvSpPr>
          <p:cNvPr id="3" name="2 CuadroTexto"/>
          <p:cNvSpPr txBox="1"/>
          <p:nvPr/>
        </p:nvSpPr>
        <p:spPr>
          <a:xfrm>
            <a:off x="323528" y="692696"/>
            <a:ext cx="2160240"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ACCIÓN ESTRATÉGICA 2</a:t>
            </a:r>
            <a:endParaRPr lang="es-ES" sz="2400" b="1" dirty="0"/>
          </a:p>
        </p:txBody>
      </p:sp>
      <p:sp>
        <p:nvSpPr>
          <p:cNvPr id="4" name="3 CuadroTexto"/>
          <p:cNvSpPr txBox="1"/>
          <p:nvPr/>
        </p:nvSpPr>
        <p:spPr>
          <a:xfrm>
            <a:off x="316533" y="2461831"/>
            <a:ext cx="2167236" cy="378565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PE" sz="2000" b="1" dirty="0" smtClean="0"/>
              <a:t> </a:t>
            </a:r>
            <a:r>
              <a:rPr lang="es-ES" sz="2000" b="1" dirty="0" smtClean="0"/>
              <a:t>. Gestión efectiva del financiamiento y presupuesto para la operación del programa – proyecto, buscando fuentes en el nivel central del gobierno nacional y en la cooperación externa. </a:t>
            </a:r>
            <a:endParaRPr lang="es-ES" sz="2000" b="1" dirty="0"/>
          </a:p>
        </p:txBody>
      </p:sp>
      <p:sp>
        <p:nvSpPr>
          <p:cNvPr id="5" name="4 CuadroTexto"/>
          <p:cNvSpPr txBox="1"/>
          <p:nvPr/>
        </p:nvSpPr>
        <p:spPr>
          <a:xfrm>
            <a:off x="3275856" y="5589240"/>
            <a:ext cx="2160240"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400" b="1" dirty="0" smtClean="0"/>
              <a:t>ACCIÓN ESTRATÉGICA 3</a:t>
            </a:r>
            <a:endParaRPr lang="es-ES" dirty="0"/>
          </a:p>
        </p:txBody>
      </p:sp>
      <p:sp>
        <p:nvSpPr>
          <p:cNvPr id="6" name="5 Flecha derecha"/>
          <p:cNvSpPr/>
          <p:nvPr/>
        </p:nvSpPr>
        <p:spPr>
          <a:xfrm>
            <a:off x="2483768" y="908720"/>
            <a:ext cx="792088" cy="50405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7" name="6 Flecha izquierda"/>
          <p:cNvSpPr/>
          <p:nvPr/>
        </p:nvSpPr>
        <p:spPr>
          <a:xfrm>
            <a:off x="2483769" y="5733255"/>
            <a:ext cx="792087" cy="51422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162280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1515556"/>
            <a:ext cx="3223544" cy="378565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S" sz="2000" b="1" dirty="0"/>
              <a:t>Deterioro creciente y alarmante de la infraestructura y equipamiento médico quirúrgico y de informática, especialmente en el nivel hospitalario con un rango de 100 a 50 años sin reposición ni mantenimiento adecuado, además de exposición a varios movimientos sísmicos.</a:t>
            </a:r>
          </a:p>
        </p:txBody>
      </p:sp>
      <p:sp>
        <p:nvSpPr>
          <p:cNvPr id="3" name="2 Flecha derecha"/>
          <p:cNvSpPr/>
          <p:nvPr/>
        </p:nvSpPr>
        <p:spPr>
          <a:xfrm rot="19304268">
            <a:off x="3678127" y="2787307"/>
            <a:ext cx="1897692" cy="61642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4" name="3 CuadroTexto"/>
          <p:cNvSpPr txBox="1"/>
          <p:nvPr/>
        </p:nvSpPr>
        <p:spPr>
          <a:xfrm>
            <a:off x="5364088" y="1154861"/>
            <a:ext cx="3528392" cy="286232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lvl="0"/>
            <a:r>
              <a:rPr lang="es-ES" sz="2000" b="1" dirty="0"/>
              <a:t>Redimensionar operativa y funcionalmente la infraestructura física y los equipos biomédicos, informáticos, eléctrico mecánicos de los establecimientos de salud del tercer y segundo nivel en el Sistema Regional de Salud.</a:t>
            </a:r>
          </a:p>
        </p:txBody>
      </p:sp>
      <p:sp>
        <p:nvSpPr>
          <p:cNvPr id="5" name="4 CuadroTexto"/>
          <p:cNvSpPr txBox="1"/>
          <p:nvPr/>
        </p:nvSpPr>
        <p:spPr>
          <a:xfrm>
            <a:off x="611560" y="260648"/>
            <a:ext cx="2808312"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PE" sz="3200" b="1" dirty="0" smtClean="0"/>
              <a:t>PROBLEMA 2.</a:t>
            </a:r>
            <a:endParaRPr lang="es-ES" sz="3200" dirty="0"/>
          </a:p>
        </p:txBody>
      </p:sp>
      <p:sp>
        <p:nvSpPr>
          <p:cNvPr id="6" name="5 Flecha abajo"/>
          <p:cNvSpPr/>
          <p:nvPr/>
        </p:nvSpPr>
        <p:spPr>
          <a:xfrm>
            <a:off x="1259632" y="845422"/>
            <a:ext cx="432048" cy="67013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7" name="6 CuadroTexto"/>
          <p:cNvSpPr txBox="1"/>
          <p:nvPr/>
        </p:nvSpPr>
        <p:spPr>
          <a:xfrm>
            <a:off x="5497720" y="332656"/>
            <a:ext cx="137853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b="1" dirty="0" smtClean="0"/>
              <a:t>OBJETIVOS.</a:t>
            </a:r>
            <a:endParaRPr lang="es-ES" dirty="0"/>
          </a:p>
        </p:txBody>
      </p:sp>
      <p:sp>
        <p:nvSpPr>
          <p:cNvPr id="8" name="7 CuadroTexto"/>
          <p:cNvSpPr txBox="1"/>
          <p:nvPr/>
        </p:nvSpPr>
        <p:spPr>
          <a:xfrm>
            <a:off x="5364088" y="4363048"/>
            <a:ext cx="3528392" cy="193899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S" sz="2000" b="1" dirty="0"/>
              <a:t>Establecer el Sistema Regional de Mantenimiento efectivos de la infraestructura y equipamiento de los establecimientos del Sistema Regional de Salud. </a:t>
            </a:r>
          </a:p>
        </p:txBody>
      </p:sp>
      <p:sp>
        <p:nvSpPr>
          <p:cNvPr id="9" name="8 Flecha derecha"/>
          <p:cNvSpPr/>
          <p:nvPr/>
        </p:nvSpPr>
        <p:spPr>
          <a:xfrm rot="2305085">
            <a:off x="3676280" y="4097991"/>
            <a:ext cx="1864817" cy="61642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0" name="9 Flecha curvada hacia la izquierda"/>
          <p:cNvSpPr/>
          <p:nvPr/>
        </p:nvSpPr>
        <p:spPr>
          <a:xfrm rot="20622818">
            <a:off x="6973523" y="421456"/>
            <a:ext cx="268783" cy="732136"/>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946515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519752" y="2996952"/>
            <a:ext cx="1368152"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800" b="1" dirty="0" smtClean="0"/>
              <a:t>METAS</a:t>
            </a:r>
            <a:endParaRPr lang="es-ES" sz="2800" dirty="0"/>
          </a:p>
        </p:txBody>
      </p:sp>
      <p:sp>
        <p:nvSpPr>
          <p:cNvPr id="4" name="3 Elipse"/>
          <p:cNvSpPr/>
          <p:nvPr/>
        </p:nvSpPr>
        <p:spPr>
          <a:xfrm>
            <a:off x="5004048" y="1196752"/>
            <a:ext cx="3392760" cy="18002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sz="2000" b="1" dirty="0"/>
              <a:t>Plan de mantenimiento preventivo y de reposición operativo.</a:t>
            </a:r>
          </a:p>
        </p:txBody>
      </p:sp>
      <p:sp>
        <p:nvSpPr>
          <p:cNvPr id="5" name="4 Elipse"/>
          <p:cNvSpPr/>
          <p:nvPr/>
        </p:nvSpPr>
        <p:spPr>
          <a:xfrm>
            <a:off x="5004048" y="3380909"/>
            <a:ext cx="3816424" cy="228509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sz="2000" b="1" dirty="0"/>
              <a:t>Plan de inversiones en renovación y ampliación de  infraestructura hospitalaria  operativo.</a:t>
            </a:r>
          </a:p>
        </p:txBody>
      </p:sp>
      <p:sp>
        <p:nvSpPr>
          <p:cNvPr id="6" name="5 Elipse"/>
          <p:cNvSpPr/>
          <p:nvPr/>
        </p:nvSpPr>
        <p:spPr>
          <a:xfrm>
            <a:off x="899592" y="296652"/>
            <a:ext cx="3452936" cy="18002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sz="2000" b="1" dirty="0"/>
              <a:t>Comité Regional Intergubernamental de Inversiones en salud activo.</a:t>
            </a:r>
          </a:p>
        </p:txBody>
      </p:sp>
      <p:sp>
        <p:nvSpPr>
          <p:cNvPr id="7" name="6 Elipse"/>
          <p:cNvSpPr/>
          <p:nvPr/>
        </p:nvSpPr>
        <p:spPr>
          <a:xfrm>
            <a:off x="680119" y="4221088"/>
            <a:ext cx="3376647" cy="18002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sz="2000" b="1" dirty="0"/>
              <a:t>Hospitales Estratégicos en funcionamiento.</a:t>
            </a:r>
          </a:p>
        </p:txBody>
      </p:sp>
      <p:sp>
        <p:nvSpPr>
          <p:cNvPr id="8" name="7 Flecha arriba"/>
          <p:cNvSpPr/>
          <p:nvPr/>
        </p:nvSpPr>
        <p:spPr>
          <a:xfrm>
            <a:off x="3059832" y="2096852"/>
            <a:ext cx="288032" cy="900100"/>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9" name="8 Flecha abajo"/>
          <p:cNvSpPr/>
          <p:nvPr/>
        </p:nvSpPr>
        <p:spPr>
          <a:xfrm>
            <a:off x="3059832" y="3585718"/>
            <a:ext cx="288032" cy="70091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1" name="10 Flecha derecha"/>
          <p:cNvSpPr/>
          <p:nvPr/>
        </p:nvSpPr>
        <p:spPr>
          <a:xfrm rot="20059947">
            <a:off x="3855144" y="2497188"/>
            <a:ext cx="1332168" cy="45005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2" name="11 Flecha derecha"/>
          <p:cNvSpPr/>
          <p:nvPr/>
        </p:nvSpPr>
        <p:spPr>
          <a:xfrm rot="1286000">
            <a:off x="3868215" y="3608747"/>
            <a:ext cx="1332168" cy="45005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120874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76056" y="2636912"/>
            <a:ext cx="3384376" cy="273921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ES" b="1" dirty="0"/>
              <a:t> </a:t>
            </a:r>
            <a:endParaRPr lang="es-ES" dirty="0"/>
          </a:p>
          <a:p>
            <a:r>
              <a:rPr lang="es-ES" dirty="0"/>
              <a:t> </a:t>
            </a:r>
          </a:p>
          <a:p>
            <a:r>
              <a:rPr lang="es-ES" sz="3600" b="1" dirty="0" smtClean="0"/>
              <a:t>2</a:t>
            </a:r>
            <a:r>
              <a:rPr lang="es-ES" sz="2000" b="1" dirty="0" smtClean="0"/>
              <a:t>. </a:t>
            </a:r>
            <a:r>
              <a:rPr lang="es-ES" sz="2000" b="1" dirty="0"/>
              <a:t>Fortalecimiento y potenciamiento de las acciones de Reforma de la Salud orientadas y previstas en este campo.</a:t>
            </a:r>
          </a:p>
          <a:p>
            <a:endParaRPr lang="es-ES" sz="2000" b="1" dirty="0"/>
          </a:p>
        </p:txBody>
      </p:sp>
      <p:sp>
        <p:nvSpPr>
          <p:cNvPr id="3" name="2 CuadroTexto"/>
          <p:cNvSpPr txBox="1"/>
          <p:nvPr/>
        </p:nvSpPr>
        <p:spPr>
          <a:xfrm>
            <a:off x="2483768" y="620688"/>
            <a:ext cx="3456384"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s-ES" sz="2400" b="1" dirty="0"/>
              <a:t>ACCIÓN ESTRATEGICA </a:t>
            </a:r>
            <a:endParaRPr lang="es-ES" dirty="0"/>
          </a:p>
        </p:txBody>
      </p:sp>
      <p:sp>
        <p:nvSpPr>
          <p:cNvPr id="4" name="3 CuadroTexto"/>
          <p:cNvSpPr txBox="1"/>
          <p:nvPr/>
        </p:nvSpPr>
        <p:spPr>
          <a:xfrm>
            <a:off x="1043608" y="2636912"/>
            <a:ext cx="2952328" cy="307776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es-ES" dirty="0"/>
          </a:p>
          <a:p>
            <a:r>
              <a:rPr lang="es-ES" sz="3600" b="1" dirty="0" smtClean="0"/>
              <a:t>1</a:t>
            </a:r>
            <a:r>
              <a:rPr lang="es-ES" sz="2000" b="1" dirty="0" smtClean="0"/>
              <a:t>. Estudio </a:t>
            </a:r>
            <a:r>
              <a:rPr lang="es-ES" sz="2000" b="1" dirty="0"/>
              <a:t>basal diagnóstico del estado actual de la infraestructura y equipamiento de los establecimientos de salud del Sistema Regional de Salud</a:t>
            </a:r>
            <a:r>
              <a:rPr lang="es-ES" sz="2000" b="1" dirty="0" smtClean="0"/>
              <a:t>.</a:t>
            </a:r>
            <a:endParaRPr lang="es-ES" dirty="0"/>
          </a:p>
        </p:txBody>
      </p:sp>
      <p:sp>
        <p:nvSpPr>
          <p:cNvPr id="5" name="4 Flecha curvada hacia la derecha"/>
          <p:cNvSpPr/>
          <p:nvPr/>
        </p:nvSpPr>
        <p:spPr>
          <a:xfrm rot="1321620">
            <a:off x="1448861" y="643094"/>
            <a:ext cx="728913" cy="1965642"/>
          </a:xfrm>
          <a:prstGeom prst="curv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
        <p:nvSpPr>
          <p:cNvPr id="7" name="6 Flecha curvada hacia la izquierda"/>
          <p:cNvSpPr/>
          <p:nvPr/>
        </p:nvSpPr>
        <p:spPr>
          <a:xfrm rot="19975264">
            <a:off x="6366189" y="555531"/>
            <a:ext cx="799111" cy="2048550"/>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795646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431540" y="452027"/>
            <a:ext cx="2664296"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3200" b="1" dirty="0" smtClean="0"/>
              <a:t>PROBLEMA 3</a:t>
            </a:r>
            <a:endParaRPr lang="es-ES" sz="3200" b="1" dirty="0"/>
          </a:p>
        </p:txBody>
      </p:sp>
      <p:sp>
        <p:nvSpPr>
          <p:cNvPr id="10" name="9 CuadroTexto"/>
          <p:cNvSpPr txBox="1"/>
          <p:nvPr/>
        </p:nvSpPr>
        <p:spPr>
          <a:xfrm>
            <a:off x="467544" y="2217057"/>
            <a:ext cx="2376264" cy="40934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PE" sz="2000" b="1" dirty="0"/>
              <a:t>Procesos de Gestión Sanitaria y de Salud Pública débiles e inconsistente en el Sistema Regional de Salud expresado en el ineficiente uso de recursos escasos, inmoralidad a todo nivel y deslegitimación social de la institución.</a:t>
            </a:r>
            <a:endParaRPr lang="es-ES" sz="2000" b="1" dirty="0"/>
          </a:p>
        </p:txBody>
      </p:sp>
      <p:sp>
        <p:nvSpPr>
          <p:cNvPr id="11" name="10 Flecha abajo"/>
          <p:cNvSpPr/>
          <p:nvPr/>
        </p:nvSpPr>
        <p:spPr>
          <a:xfrm>
            <a:off x="1241805" y="1036802"/>
            <a:ext cx="432048" cy="11802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2" name="11 CuadroTexto"/>
          <p:cNvSpPr txBox="1"/>
          <p:nvPr/>
        </p:nvSpPr>
        <p:spPr>
          <a:xfrm>
            <a:off x="5364088" y="620688"/>
            <a:ext cx="1728192"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s-ES" sz="2000" b="1" dirty="0" smtClean="0"/>
              <a:t>OBJETIVOS</a:t>
            </a:r>
            <a:endParaRPr lang="es-ES" sz="2000" b="1" dirty="0"/>
          </a:p>
        </p:txBody>
      </p:sp>
      <p:sp>
        <p:nvSpPr>
          <p:cNvPr id="13" name="12 CuadroTexto"/>
          <p:cNvSpPr txBox="1"/>
          <p:nvPr/>
        </p:nvSpPr>
        <p:spPr>
          <a:xfrm>
            <a:off x="3923928" y="4869160"/>
            <a:ext cx="4752528" cy="14773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PE" b="1" dirty="0" smtClean="0"/>
              <a:t>Establecer </a:t>
            </a:r>
            <a:r>
              <a:rPr lang="es-PE" b="1" dirty="0"/>
              <a:t>cursos de acción técnicos normativos factibles y viables orientados a fortalecer e insuflar racionalidad al proceso de decisiones en la selección y acción de los cuadros directivos del sistema de salud regional</a:t>
            </a:r>
            <a:r>
              <a:rPr lang="es-PE" b="1" dirty="0" smtClean="0"/>
              <a:t>.</a:t>
            </a:r>
            <a:endParaRPr lang="es-ES" dirty="0"/>
          </a:p>
        </p:txBody>
      </p:sp>
      <p:sp>
        <p:nvSpPr>
          <p:cNvPr id="14" name="13 CuadroTexto"/>
          <p:cNvSpPr txBox="1"/>
          <p:nvPr/>
        </p:nvSpPr>
        <p:spPr>
          <a:xfrm>
            <a:off x="3923928" y="1484784"/>
            <a:ext cx="4752528" cy="92333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PE" b="1" dirty="0"/>
              <a:t>Formar suficiente cantidad y calidad de cuadros directivos para la conducción del Sistema Regional de Salud.</a:t>
            </a:r>
            <a:endParaRPr lang="es-ES" dirty="0"/>
          </a:p>
        </p:txBody>
      </p:sp>
      <p:sp>
        <p:nvSpPr>
          <p:cNvPr id="15" name="14 CuadroTexto"/>
          <p:cNvSpPr txBox="1"/>
          <p:nvPr/>
        </p:nvSpPr>
        <p:spPr>
          <a:xfrm>
            <a:off x="3923928" y="2924944"/>
            <a:ext cx="4752528" cy="14773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lvl="0"/>
            <a:r>
              <a:rPr lang="es-PE" b="1" dirty="0"/>
              <a:t>Desarrollar currículos de estudio en salud pública y gestión sanitaria con enfoques pedagógicos contemporáneos y comprensión de la complejidad de la salud como sustrato social y humano del desarrollo. </a:t>
            </a:r>
            <a:endParaRPr lang="es-ES" b="1" dirty="0"/>
          </a:p>
        </p:txBody>
      </p:sp>
      <p:sp>
        <p:nvSpPr>
          <p:cNvPr id="16" name="15 Flecha abajo"/>
          <p:cNvSpPr/>
          <p:nvPr/>
        </p:nvSpPr>
        <p:spPr>
          <a:xfrm>
            <a:off x="6084168" y="1036802"/>
            <a:ext cx="360040" cy="44798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7" name="16 Flecha arriba"/>
          <p:cNvSpPr/>
          <p:nvPr/>
        </p:nvSpPr>
        <p:spPr>
          <a:xfrm rot="1793475">
            <a:off x="3277986" y="1934102"/>
            <a:ext cx="216024" cy="2165795"/>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8" name="17 Flecha arriba"/>
          <p:cNvSpPr/>
          <p:nvPr/>
        </p:nvSpPr>
        <p:spPr>
          <a:xfrm rot="8271018">
            <a:off x="3269973" y="4063946"/>
            <a:ext cx="224257" cy="1647965"/>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9" name="18 Flecha derecha"/>
          <p:cNvSpPr/>
          <p:nvPr/>
        </p:nvSpPr>
        <p:spPr>
          <a:xfrm>
            <a:off x="2827734" y="4009671"/>
            <a:ext cx="1008112" cy="2541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5009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1641</Words>
  <Application>Microsoft Office PowerPoint</Application>
  <PresentationFormat>Presentación en pantalla (4:3)</PresentationFormat>
  <Paragraphs>173</Paragraphs>
  <Slides>25</Slides>
  <Notes>1</Notes>
  <HiddenSlides>0</HiddenSlides>
  <MMClips>0</MMClips>
  <ScaleCrop>false</ScaleCrop>
  <HeadingPairs>
    <vt:vector size="4" baseType="variant">
      <vt:variant>
        <vt:lpstr>Tema</vt:lpstr>
      </vt:variant>
      <vt:variant>
        <vt:i4>1</vt:i4>
      </vt:variant>
      <vt:variant>
        <vt:lpstr>Títulos de diapositiva</vt:lpstr>
      </vt:variant>
      <vt:variant>
        <vt:i4>25</vt:i4>
      </vt:variant>
    </vt:vector>
  </HeadingPairs>
  <TitlesOfParts>
    <vt:vector size="26"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Luffi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Luffi</dc:creator>
  <cp:lastModifiedBy>Usuario</cp:lastModifiedBy>
  <cp:revision>23</cp:revision>
  <dcterms:created xsi:type="dcterms:W3CDTF">2015-01-12T11:04:28Z</dcterms:created>
  <dcterms:modified xsi:type="dcterms:W3CDTF">2015-02-03T20:37:35Z</dcterms:modified>
</cp:coreProperties>
</file>