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6" r:id="rId2"/>
    <p:sldId id="257" r:id="rId3"/>
    <p:sldId id="265" r:id="rId4"/>
    <p:sldId id="268" r:id="rId5"/>
    <p:sldId id="267" r:id="rId6"/>
    <p:sldId id="260" r:id="rId7"/>
    <p:sldId id="271" r:id="rId8"/>
    <p:sldId id="263" r:id="rId9"/>
    <p:sldId id="258" r:id="rId10"/>
    <p:sldId id="259" r:id="rId11"/>
  </p:sldIdLst>
  <p:sldSz cx="12192000" cy="6858000"/>
  <p:notesSz cx="6858000" cy="9144000"/>
  <p:defaultTextStyle>
    <a:defPPr>
      <a:defRPr lang="es-P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Estilo medio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235" autoAdjust="0"/>
    <p:restoredTop sz="94660"/>
  </p:normalViewPr>
  <p:slideViewPr>
    <p:cSldViewPr snapToGrid="0">
      <p:cViewPr varScale="1">
        <p:scale>
          <a:sx n="92" d="100"/>
          <a:sy n="92" d="100"/>
        </p:scale>
        <p:origin x="102" y="80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s-ES" smtClean="0"/>
              <a:t>Haga clic para modificar el estilo de título del patrón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s-ES" smtClean="0"/>
              <a:t>Haga clic para modificar el estilo de subtítulo del patrón</a:t>
            </a:r>
            <a:endParaRPr lang="en-US" dirty="0"/>
          </a:p>
        </p:txBody>
      </p:sp>
      <p:sp>
        <p:nvSpPr>
          <p:cNvPr id="4" name="Date Placeholder 3"/>
          <p:cNvSpPr>
            <a:spLocks noGrp="1"/>
          </p:cNvSpPr>
          <p:nvPr>
            <p:ph type="dt" sz="half" idx="10"/>
          </p:nvPr>
        </p:nvSpPr>
        <p:spPr/>
        <p:txBody>
          <a:bodyPr/>
          <a:lstStyle/>
          <a:p>
            <a:fld id="{BF42EC79-DC94-4999-A113-33525F44D50E}" type="datetimeFigureOut">
              <a:rPr lang="es-PE" smtClean="0"/>
              <a:t>04/10/2017</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423297050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p:cSld name="Título y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F42EC79-DC94-4999-A113-33525F44D50E}" type="datetimeFigureOut">
              <a:rPr lang="es-PE" smtClean="0"/>
              <a:t>04/10/2017</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24947695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Cita con descripció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F42EC79-DC94-4999-A113-33525F44D50E}" type="datetimeFigureOut">
              <a:rPr lang="es-PE" smtClean="0"/>
              <a:t>04/10/2017</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B1505E9-8144-4DDF-8FA1-AD5BAFDE731A}" type="slidenum">
              <a:rPr lang="es-PE" smtClean="0"/>
              <a:t>‹Nº›</a:t>
            </a:fld>
            <a:endParaRPr lang="es-PE"/>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58130122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F42EC79-DC94-4999-A113-33525F44D50E}" type="datetimeFigureOut">
              <a:rPr lang="es-PE" smtClean="0"/>
              <a:t>04/10/2017</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404491654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Citar la tarjeta de nombr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F42EC79-DC94-4999-A113-33525F44D50E}" type="datetimeFigureOut">
              <a:rPr lang="es-PE" smtClean="0"/>
              <a:t>04/10/2017</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B1505E9-8144-4DDF-8FA1-AD5BAFDE731A}" type="slidenum">
              <a:rPr lang="es-PE" smtClean="0"/>
              <a:t>‹Nº›</a:t>
            </a:fld>
            <a:endParaRPr lang="es-PE"/>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48215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Verdadero o falso">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s-ES" smtClean="0"/>
              <a:t>Haga clic para modificar el estilo de título del patrón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s-ES" smtClean="0"/>
              <a:t>Haga clic para modificar el estilo de texto del patrón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F42EC79-DC94-4999-A113-33525F44D50E}" type="datetimeFigureOut">
              <a:rPr lang="es-PE" smtClean="0"/>
              <a:t>04/10/2017</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18990197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F42EC79-DC94-4999-A113-33525F44D50E}" type="datetimeFigureOut">
              <a:rPr lang="es-PE" smtClean="0"/>
              <a:t>04/10/2017</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383631787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s-ES" smtClean="0"/>
              <a:t>Haga clic para modificar el estilo de título del patrón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F42EC79-DC94-4999-A113-33525F44D50E}" type="datetimeFigureOut">
              <a:rPr lang="es-PE" smtClean="0"/>
              <a:t>04/10/2017</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29786750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y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s-ES" smtClean="0"/>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10"/>
          </p:nvPr>
        </p:nvSpPr>
        <p:spPr/>
        <p:txBody>
          <a:bodyPr/>
          <a:lstStyle/>
          <a:p>
            <a:fld id="{BF42EC79-DC94-4999-A113-33525F44D50E}" type="datetimeFigureOut">
              <a:rPr lang="es-PE" smtClean="0"/>
              <a:t>04/10/2017</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33942215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smtClean="0"/>
              <a:t>Haga clic para modificar el estilo de texto del patrón</a:t>
            </a:r>
          </a:p>
        </p:txBody>
      </p:sp>
      <p:sp>
        <p:nvSpPr>
          <p:cNvPr id="4" name="Date Placeholder 3"/>
          <p:cNvSpPr>
            <a:spLocks noGrp="1"/>
          </p:cNvSpPr>
          <p:nvPr>
            <p:ph type="dt" sz="half" idx="10"/>
          </p:nvPr>
        </p:nvSpPr>
        <p:spPr/>
        <p:txBody>
          <a:bodyPr/>
          <a:lstStyle/>
          <a:p>
            <a:fld id="{BF42EC79-DC94-4999-A113-33525F44D50E}" type="datetimeFigureOut">
              <a:rPr lang="es-PE" smtClean="0"/>
              <a:t>04/10/2017</a:t>
            </a:fld>
            <a:endParaRPr lang="es-PE"/>
          </a:p>
        </p:txBody>
      </p:sp>
      <p:sp>
        <p:nvSpPr>
          <p:cNvPr id="5" name="Footer Placeholder 4"/>
          <p:cNvSpPr>
            <a:spLocks noGrp="1"/>
          </p:cNvSpPr>
          <p:nvPr>
            <p:ph type="ftr" sz="quarter" idx="11"/>
          </p:nvPr>
        </p:nvSpPr>
        <p:spPr/>
        <p:txBody>
          <a:bodyPr/>
          <a:lstStyle/>
          <a:p>
            <a:endParaRPr lang="es-PE"/>
          </a:p>
        </p:txBody>
      </p:sp>
      <p:sp>
        <p:nvSpPr>
          <p:cNvPr id="6" name="Slide Number Placeholder 5"/>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2366061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os objeto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smtClean="0"/>
              <a:t>Haga clic para modificar el estilo de título del patrón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Date Placeholder 4"/>
          <p:cNvSpPr>
            <a:spLocks noGrp="1"/>
          </p:cNvSpPr>
          <p:nvPr>
            <p:ph type="dt" sz="half" idx="10"/>
          </p:nvPr>
        </p:nvSpPr>
        <p:spPr/>
        <p:txBody>
          <a:bodyPr/>
          <a:lstStyle/>
          <a:p>
            <a:fld id="{BF42EC79-DC94-4999-A113-33525F44D50E}" type="datetimeFigureOut">
              <a:rPr lang="es-PE" smtClean="0"/>
              <a:t>04/10/2017</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32343802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smtClean="0"/>
              <a:t>Haga clic para modificar el estilo de texto del patrón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7" name="Date Placeholder 6"/>
          <p:cNvSpPr>
            <a:spLocks noGrp="1"/>
          </p:cNvSpPr>
          <p:nvPr>
            <p:ph type="dt" sz="half" idx="10"/>
          </p:nvPr>
        </p:nvSpPr>
        <p:spPr/>
        <p:txBody>
          <a:bodyPr/>
          <a:lstStyle/>
          <a:p>
            <a:fld id="{BF42EC79-DC94-4999-A113-33525F44D50E}" type="datetimeFigureOut">
              <a:rPr lang="es-PE" smtClean="0"/>
              <a:t>04/10/2017</a:t>
            </a:fld>
            <a:endParaRPr lang="es-PE"/>
          </a:p>
        </p:txBody>
      </p:sp>
      <p:sp>
        <p:nvSpPr>
          <p:cNvPr id="8" name="Footer Placeholder 7"/>
          <p:cNvSpPr>
            <a:spLocks noGrp="1"/>
          </p:cNvSpPr>
          <p:nvPr>
            <p:ph type="ftr" sz="quarter" idx="11"/>
          </p:nvPr>
        </p:nvSpPr>
        <p:spPr/>
        <p:txBody>
          <a:bodyPr/>
          <a:lstStyle/>
          <a:p>
            <a:endParaRPr lang="es-PE"/>
          </a:p>
        </p:txBody>
      </p:sp>
      <p:sp>
        <p:nvSpPr>
          <p:cNvPr id="9" name="Slide Number Placeholder 8"/>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40152617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s-ES" smtClean="0"/>
              <a:t>Haga clic para modificar el estilo de título del patrón</a:t>
            </a:r>
            <a:endParaRPr lang="en-US" dirty="0"/>
          </a:p>
        </p:txBody>
      </p:sp>
      <p:sp>
        <p:nvSpPr>
          <p:cNvPr id="3" name="Date Placeholder 2"/>
          <p:cNvSpPr>
            <a:spLocks noGrp="1"/>
          </p:cNvSpPr>
          <p:nvPr>
            <p:ph type="dt" sz="half" idx="10"/>
          </p:nvPr>
        </p:nvSpPr>
        <p:spPr/>
        <p:txBody>
          <a:bodyPr/>
          <a:lstStyle/>
          <a:p>
            <a:fld id="{BF42EC79-DC94-4999-A113-33525F44D50E}" type="datetimeFigureOut">
              <a:rPr lang="es-PE" smtClean="0"/>
              <a:t>04/10/2017</a:t>
            </a:fld>
            <a:endParaRPr lang="es-PE"/>
          </a:p>
        </p:txBody>
      </p:sp>
      <p:sp>
        <p:nvSpPr>
          <p:cNvPr id="4" name="Footer Placeholder 3"/>
          <p:cNvSpPr>
            <a:spLocks noGrp="1"/>
          </p:cNvSpPr>
          <p:nvPr>
            <p:ph type="ftr" sz="quarter" idx="11"/>
          </p:nvPr>
        </p:nvSpPr>
        <p:spPr/>
        <p:txBody>
          <a:bodyPr/>
          <a:lstStyle/>
          <a:p>
            <a:endParaRPr lang="es-PE"/>
          </a:p>
        </p:txBody>
      </p:sp>
      <p:sp>
        <p:nvSpPr>
          <p:cNvPr id="5" name="Slide Number Placeholder 4"/>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40399397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F42EC79-DC94-4999-A113-33525F44D50E}" type="datetimeFigureOut">
              <a:rPr lang="es-PE" smtClean="0"/>
              <a:t>04/10/2017</a:t>
            </a:fld>
            <a:endParaRPr lang="es-PE"/>
          </a:p>
        </p:txBody>
      </p:sp>
      <p:sp>
        <p:nvSpPr>
          <p:cNvPr id="3" name="Footer Placeholder 2"/>
          <p:cNvSpPr>
            <a:spLocks noGrp="1"/>
          </p:cNvSpPr>
          <p:nvPr>
            <p:ph type="ftr" sz="quarter" idx="11"/>
          </p:nvPr>
        </p:nvSpPr>
        <p:spPr/>
        <p:txBody>
          <a:bodyPr/>
          <a:lstStyle/>
          <a:p>
            <a:endParaRPr lang="es-PE"/>
          </a:p>
        </p:txBody>
      </p:sp>
      <p:sp>
        <p:nvSpPr>
          <p:cNvPr id="4" name="Slide Number Placeholder 3"/>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27840008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s-ES" smtClean="0"/>
              <a:t>Haga clic para modificar el estilo de título del patrón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F42EC79-DC94-4999-A113-33525F44D50E}" type="datetimeFigureOut">
              <a:rPr lang="es-PE" smtClean="0"/>
              <a:t>04/10/2017</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276081134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s-ES" smtClean="0"/>
              <a:t>Haga clic para modificar el estilo de título del patrón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smtClean="0"/>
              <a:t>Haga clic en el icono para agregar una imagen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smtClean="0"/>
              <a:t>Haga clic para modificar el estilo de texto del patrón</a:t>
            </a:r>
          </a:p>
        </p:txBody>
      </p:sp>
      <p:sp>
        <p:nvSpPr>
          <p:cNvPr id="5" name="Date Placeholder 4"/>
          <p:cNvSpPr>
            <a:spLocks noGrp="1"/>
          </p:cNvSpPr>
          <p:nvPr>
            <p:ph type="dt" sz="half" idx="10"/>
          </p:nvPr>
        </p:nvSpPr>
        <p:spPr/>
        <p:txBody>
          <a:bodyPr/>
          <a:lstStyle/>
          <a:p>
            <a:fld id="{BF42EC79-DC94-4999-A113-33525F44D50E}" type="datetimeFigureOut">
              <a:rPr lang="es-PE" smtClean="0"/>
              <a:t>04/10/2017</a:t>
            </a:fld>
            <a:endParaRPr lang="es-PE"/>
          </a:p>
        </p:txBody>
      </p:sp>
      <p:sp>
        <p:nvSpPr>
          <p:cNvPr id="6" name="Footer Placeholder 5"/>
          <p:cNvSpPr>
            <a:spLocks noGrp="1"/>
          </p:cNvSpPr>
          <p:nvPr>
            <p:ph type="ftr" sz="quarter" idx="11"/>
          </p:nvPr>
        </p:nvSpPr>
        <p:spPr/>
        <p:txBody>
          <a:bodyPr/>
          <a:lstStyle/>
          <a:p>
            <a:endParaRPr lang="es-PE"/>
          </a:p>
        </p:txBody>
      </p:sp>
      <p:sp>
        <p:nvSpPr>
          <p:cNvPr id="7" name="Slide Number Placeholder 6"/>
          <p:cNvSpPr>
            <a:spLocks noGrp="1"/>
          </p:cNvSpPr>
          <p:nvPr>
            <p:ph type="sldNum" sz="quarter" idx="12"/>
          </p:nvPr>
        </p:nvSpPr>
        <p:spPr/>
        <p:txBody>
          <a:bodyPr/>
          <a:lstStyle/>
          <a:p>
            <a:fld id="{CB1505E9-8144-4DDF-8FA1-AD5BAFDE731A}" type="slidenum">
              <a:rPr lang="es-PE" smtClean="0"/>
              <a:t>‹Nº›</a:t>
            </a:fld>
            <a:endParaRPr lang="es-PE"/>
          </a:p>
        </p:txBody>
      </p:sp>
    </p:spTree>
    <p:extLst>
      <p:ext uri="{BB962C8B-B14F-4D97-AF65-F5344CB8AC3E}">
        <p14:creationId xmlns:p14="http://schemas.microsoft.com/office/powerpoint/2010/main" val="4114028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s-ES" smtClean="0"/>
              <a:t>Haga clic para modificar el estilo de título del patrón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F42EC79-DC94-4999-A113-33525F44D50E}" type="datetimeFigureOut">
              <a:rPr lang="es-PE" smtClean="0"/>
              <a:t>04/10/2017</a:t>
            </a:fld>
            <a:endParaRPr lang="es-PE"/>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s-PE"/>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CB1505E9-8144-4DDF-8FA1-AD5BAFDE731A}" type="slidenum">
              <a:rPr lang="es-PE" smtClean="0"/>
              <a:t>‹Nº›</a:t>
            </a:fld>
            <a:endParaRPr lang="es-PE"/>
          </a:p>
        </p:txBody>
      </p:sp>
    </p:spTree>
    <p:extLst>
      <p:ext uri="{BB962C8B-B14F-4D97-AF65-F5344CB8AC3E}">
        <p14:creationId xmlns:p14="http://schemas.microsoft.com/office/powerpoint/2010/main" val="3158314024"/>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 id="2147483732" r:id="rId12"/>
    <p:sldLayoutId id="2147483733" r:id="rId13"/>
    <p:sldLayoutId id="2147483734" r:id="rId14"/>
    <p:sldLayoutId id="2147483735" r:id="rId15"/>
    <p:sldLayoutId id="214748373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pPr algn="ctr"/>
            <a:r>
              <a:rPr lang="es-PE" b="1" dirty="0" smtClean="0">
                <a:solidFill>
                  <a:schemeClr val="tx1"/>
                </a:solidFill>
              </a:rPr>
              <a:t>SEGURO INTEGRAL DE SALUD</a:t>
            </a:r>
            <a:endParaRPr lang="es-PE" b="1" dirty="0">
              <a:solidFill>
                <a:schemeClr val="tx1"/>
              </a:solidFill>
            </a:endParaRPr>
          </a:p>
        </p:txBody>
      </p:sp>
      <p:sp>
        <p:nvSpPr>
          <p:cNvPr id="3" name="Subtítulo 2"/>
          <p:cNvSpPr>
            <a:spLocks noGrp="1"/>
          </p:cNvSpPr>
          <p:nvPr>
            <p:ph type="subTitle" idx="1"/>
          </p:nvPr>
        </p:nvSpPr>
        <p:spPr>
          <a:xfrm>
            <a:off x="1610976" y="4404124"/>
            <a:ext cx="7766936" cy="1096899"/>
          </a:xfrm>
        </p:spPr>
        <p:txBody>
          <a:bodyPr/>
          <a:lstStyle/>
          <a:p>
            <a:pPr algn="ctr"/>
            <a:r>
              <a:rPr lang="es-PE" dirty="0" smtClean="0"/>
              <a:t>CONVENIOS DE GESTIÓN, PERIODO 2017</a:t>
            </a:r>
          </a:p>
          <a:p>
            <a:pPr algn="ctr"/>
            <a:r>
              <a:rPr lang="es-PE" dirty="0"/>
              <a:t>INDICADORES DE DESEMPEÑO </a:t>
            </a:r>
          </a:p>
          <a:p>
            <a:endParaRPr lang="es-PE" dirty="0"/>
          </a:p>
        </p:txBody>
      </p:sp>
    </p:spTree>
    <p:extLst>
      <p:ext uri="{BB962C8B-B14F-4D97-AF65-F5344CB8AC3E}">
        <p14:creationId xmlns:p14="http://schemas.microsoft.com/office/powerpoint/2010/main" val="33466558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Marcador de contenido 2"/>
          <p:cNvSpPr>
            <a:spLocks noGrp="1"/>
          </p:cNvSpPr>
          <p:nvPr>
            <p:ph idx="1"/>
          </p:nvPr>
        </p:nvSpPr>
        <p:spPr/>
        <p:txBody>
          <a:bodyPr/>
          <a:lstStyle/>
          <a:p>
            <a:endParaRPr lang="es-PE"/>
          </a:p>
        </p:txBody>
      </p:sp>
      <p:graphicFrame>
        <p:nvGraphicFramePr>
          <p:cNvPr id="4" name="Tabla 3"/>
          <p:cNvGraphicFramePr>
            <a:graphicFrameLocks noGrp="1"/>
          </p:cNvGraphicFramePr>
          <p:nvPr>
            <p:extLst>
              <p:ext uri="{D42A27DB-BD31-4B8C-83A1-F6EECF244321}">
                <p14:modId xmlns:p14="http://schemas.microsoft.com/office/powerpoint/2010/main" val="2314934969"/>
              </p:ext>
            </p:extLst>
          </p:nvPr>
        </p:nvGraphicFramePr>
        <p:xfrm>
          <a:off x="0" y="0"/>
          <a:ext cx="12192000" cy="6857997"/>
        </p:xfrm>
        <a:graphic>
          <a:graphicData uri="http://schemas.openxmlformats.org/drawingml/2006/table">
            <a:tbl>
              <a:tblPr firstRow="1" firstCol="1" bandRow="1">
                <a:tableStyleId>{5C22544A-7EE6-4342-B048-85BDC9FD1C3A}</a:tableStyleId>
              </a:tblPr>
              <a:tblGrid>
                <a:gridCol w="2486380"/>
                <a:gridCol w="9705620"/>
              </a:tblGrid>
              <a:tr h="845505">
                <a:tc>
                  <a:txBody>
                    <a:bodyPr/>
                    <a:lstStyle/>
                    <a:p>
                      <a:pPr algn="l">
                        <a:spcAft>
                          <a:spcPts val="0"/>
                        </a:spcAft>
                      </a:pPr>
                      <a:r>
                        <a:rPr lang="es-ES" sz="1800" dirty="0">
                          <a:effectLst/>
                        </a:rPr>
                        <a:t>Nombre </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a:txBody>
                    <a:bodyPr/>
                    <a:lstStyle/>
                    <a:p>
                      <a:pPr algn="l">
                        <a:spcAft>
                          <a:spcPts val="0"/>
                        </a:spcAft>
                      </a:pPr>
                      <a:r>
                        <a:rPr lang="es-ES" sz="1800" dirty="0">
                          <a:effectLst/>
                        </a:rPr>
                        <a:t>Porcentaje de mujeres de 25 a 64 años afiliadas al SIS con despistaje de cáncer de cuello uterino.</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r>
              <a:tr h="1061028">
                <a:tc>
                  <a:txBody>
                    <a:bodyPr/>
                    <a:lstStyle/>
                    <a:p>
                      <a:pPr algn="just">
                        <a:spcAft>
                          <a:spcPts val="0"/>
                        </a:spcAft>
                      </a:pPr>
                      <a:r>
                        <a:rPr lang="es-ES" sz="1800" dirty="0">
                          <a:effectLst/>
                        </a:rPr>
                        <a:t>Logro esperado</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a:txBody>
                    <a:bodyPr/>
                    <a:lstStyle/>
                    <a:p>
                      <a:pPr algn="just">
                        <a:spcAft>
                          <a:spcPts val="0"/>
                        </a:spcAft>
                      </a:pPr>
                      <a:r>
                        <a:rPr lang="es-ES" sz="1800">
                          <a:effectLst/>
                        </a:rPr>
                        <a:t>Incrementar 20 puntos porcentuales sobre el valor del año previo.</a:t>
                      </a:r>
                      <a:endParaRPr lang="es-PE" sz="1800">
                        <a:effectLst/>
                      </a:endParaRPr>
                    </a:p>
                    <a:p>
                      <a:pPr algn="just">
                        <a:spcAft>
                          <a:spcPts val="0"/>
                        </a:spcAft>
                      </a:pPr>
                      <a:r>
                        <a:rPr lang="es-ES" sz="1800">
                          <a:effectLst/>
                        </a:rPr>
                        <a:t>Las instituciones que en 2016 alcanzaron 90% o más, no tendrán incremento mínimo, pero deben, al menos, mantener el mismo nivel</a:t>
                      </a:r>
                      <a:endParaRPr lang="es-PE" sz="1800">
                        <a:effectLst/>
                        <a:latin typeface="Times New Roman" panose="02020603050405020304" pitchFamily="18" charset="0"/>
                        <a:ea typeface="Times New Roman" panose="02020603050405020304" pitchFamily="18" charset="0"/>
                      </a:endParaRPr>
                    </a:p>
                  </a:txBody>
                  <a:tcPr marL="37856" marR="37856" marT="0" marB="0" anchor="ctr"/>
                </a:tc>
              </a:tr>
              <a:tr h="707352">
                <a:tc>
                  <a:txBody>
                    <a:bodyPr/>
                    <a:lstStyle/>
                    <a:p>
                      <a:pPr algn="l">
                        <a:spcAft>
                          <a:spcPts val="0"/>
                        </a:spcAft>
                      </a:pPr>
                      <a:r>
                        <a:rPr lang="es-ES" sz="1800">
                          <a:effectLst/>
                        </a:rPr>
                        <a:t>Valor umbral</a:t>
                      </a:r>
                      <a:endParaRPr lang="es-PE" sz="180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a:txBody>
                    <a:bodyPr/>
                    <a:lstStyle/>
                    <a:p>
                      <a:pPr algn="l">
                        <a:spcAft>
                          <a:spcPts val="0"/>
                        </a:spcAft>
                      </a:pPr>
                      <a:r>
                        <a:rPr lang="es-ES" sz="1800">
                          <a:effectLst/>
                        </a:rPr>
                        <a:t>Valor del año previo.</a:t>
                      </a:r>
                      <a:endParaRPr lang="es-PE" sz="1800">
                        <a:effectLst/>
                      </a:endParaRPr>
                    </a:p>
                    <a:p>
                      <a:pPr algn="l">
                        <a:spcAft>
                          <a:spcPts val="0"/>
                        </a:spcAft>
                      </a:pPr>
                      <a:r>
                        <a:rPr lang="es-ES" sz="1800">
                          <a:effectLst/>
                        </a:rPr>
                        <a:t> </a:t>
                      </a:r>
                      <a:endParaRPr lang="es-PE" sz="1800">
                        <a:effectLst/>
                        <a:latin typeface="Times New Roman" panose="02020603050405020304" pitchFamily="18" charset="0"/>
                        <a:ea typeface="Times New Roman" panose="02020603050405020304" pitchFamily="18" charset="0"/>
                      </a:endParaRPr>
                    </a:p>
                  </a:txBody>
                  <a:tcPr marL="37856" marR="37856" marT="0" marB="0" anchor="ctr"/>
                </a:tc>
              </a:tr>
              <a:tr h="1061028">
                <a:tc>
                  <a:txBody>
                    <a:bodyPr/>
                    <a:lstStyle/>
                    <a:p>
                      <a:pPr algn="l">
                        <a:spcAft>
                          <a:spcPts val="0"/>
                        </a:spcAft>
                      </a:pPr>
                      <a:r>
                        <a:rPr lang="es-ES" sz="1800">
                          <a:effectLst/>
                        </a:rPr>
                        <a:t>Cálculo del porcentaje de cumplimiento</a:t>
                      </a:r>
                      <a:endParaRPr lang="es-PE" sz="180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a:txBody>
                    <a:bodyPr/>
                    <a:lstStyle/>
                    <a:p>
                      <a:pPr algn="l">
                        <a:spcAft>
                          <a:spcPts val="0"/>
                        </a:spcAft>
                      </a:pPr>
                      <a:r>
                        <a:rPr lang="es-ES" sz="1800" u="sng">
                          <a:effectLst/>
                        </a:rPr>
                        <a:t>(Logro alcanzado – Valor umbral)</a:t>
                      </a:r>
                      <a:r>
                        <a:rPr lang="es-ES" sz="1800">
                          <a:effectLst/>
                        </a:rPr>
                        <a:t> x100</a:t>
                      </a:r>
                      <a:endParaRPr lang="es-PE" sz="1800">
                        <a:effectLst/>
                      </a:endParaRPr>
                    </a:p>
                    <a:p>
                      <a:pPr algn="l">
                        <a:spcAft>
                          <a:spcPts val="0"/>
                        </a:spcAft>
                      </a:pPr>
                      <a:r>
                        <a:rPr lang="es-ES" sz="1800">
                          <a:effectLst/>
                        </a:rPr>
                        <a:t>Logro esperado – Valor umbral</a:t>
                      </a:r>
                      <a:endParaRPr lang="es-PE" sz="1800">
                        <a:effectLst/>
                      </a:endParaRPr>
                    </a:p>
                    <a:p>
                      <a:pPr algn="l">
                        <a:spcAft>
                          <a:spcPts val="0"/>
                        </a:spcAft>
                      </a:pPr>
                      <a:r>
                        <a:rPr lang="es-ES" sz="1800">
                          <a:effectLst/>
                        </a:rPr>
                        <a:t> </a:t>
                      </a:r>
                      <a:endParaRPr lang="es-PE" sz="1800">
                        <a:effectLst/>
                        <a:latin typeface="Times New Roman" panose="02020603050405020304" pitchFamily="18" charset="0"/>
                        <a:ea typeface="Times New Roman" panose="02020603050405020304" pitchFamily="18" charset="0"/>
                      </a:endParaRPr>
                    </a:p>
                  </a:txBody>
                  <a:tcPr marL="37856" marR="37856" marT="0" marB="0" anchor="ctr"/>
                </a:tc>
              </a:tr>
              <a:tr h="707352">
                <a:tc>
                  <a:txBody>
                    <a:bodyPr/>
                    <a:lstStyle/>
                    <a:p>
                      <a:pPr algn="l">
                        <a:spcAft>
                          <a:spcPts val="0"/>
                        </a:spcAft>
                      </a:pPr>
                      <a:r>
                        <a:rPr lang="es-ES" sz="1800">
                          <a:effectLst/>
                        </a:rPr>
                        <a:t>Frecuencia de medición</a:t>
                      </a:r>
                      <a:endParaRPr lang="es-PE" sz="180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a:txBody>
                    <a:bodyPr/>
                    <a:lstStyle/>
                    <a:p>
                      <a:pPr algn="l">
                        <a:spcAft>
                          <a:spcPts val="0"/>
                        </a:spcAft>
                      </a:pPr>
                      <a:r>
                        <a:rPr lang="es-ES" sz="1800">
                          <a:effectLst/>
                        </a:rPr>
                        <a:t>Anual</a:t>
                      </a:r>
                      <a:endParaRPr lang="es-PE" sz="1800">
                        <a:effectLst/>
                      </a:endParaRPr>
                    </a:p>
                    <a:p>
                      <a:pPr algn="l">
                        <a:spcAft>
                          <a:spcPts val="0"/>
                        </a:spcAft>
                      </a:pPr>
                      <a:r>
                        <a:rPr lang="es-ES" sz="1800">
                          <a:effectLst/>
                        </a:rPr>
                        <a:t> </a:t>
                      </a:r>
                      <a:endParaRPr lang="es-PE" sz="1800">
                        <a:effectLst/>
                        <a:latin typeface="Times New Roman" panose="02020603050405020304" pitchFamily="18" charset="0"/>
                        <a:ea typeface="Times New Roman" panose="02020603050405020304" pitchFamily="18" charset="0"/>
                      </a:endParaRPr>
                    </a:p>
                  </a:txBody>
                  <a:tcPr marL="37856" marR="37856" marT="0" marB="0" anchor="ctr"/>
                </a:tc>
              </a:tr>
              <a:tr h="707352">
                <a:tc>
                  <a:txBody>
                    <a:bodyPr/>
                    <a:lstStyle/>
                    <a:p>
                      <a:pPr algn="l">
                        <a:spcAft>
                          <a:spcPts val="0"/>
                        </a:spcAft>
                      </a:pPr>
                      <a:r>
                        <a:rPr lang="es-ES" sz="1800">
                          <a:effectLst/>
                        </a:rPr>
                        <a:t>Fuente de datos</a:t>
                      </a:r>
                      <a:endParaRPr lang="es-PE" sz="180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a:txBody>
                    <a:bodyPr/>
                    <a:lstStyle/>
                    <a:p>
                      <a:pPr algn="just">
                        <a:spcAft>
                          <a:spcPts val="0"/>
                        </a:spcAft>
                      </a:pPr>
                      <a:r>
                        <a:rPr lang="es-ES" sz="1800" dirty="0">
                          <a:effectLst/>
                        </a:rPr>
                        <a:t>SIASIS. </a:t>
                      </a:r>
                      <a:r>
                        <a:rPr lang="es-PE" sz="1800" dirty="0" smtClean="0">
                          <a:effectLst/>
                        </a:rPr>
                        <a:t>Se considerará la información registrada desde el 1 de enero  hasta el 31 de diciembre del 2017, con cierre de producción a febrero del 2018</a:t>
                      </a:r>
                      <a:endParaRPr lang="es-PE" sz="1800" dirty="0">
                        <a:effectLst/>
                      </a:endParaRPr>
                    </a:p>
                  </a:txBody>
                  <a:tcPr marL="37856" marR="37856" marT="0" marB="0" anchor="ctr"/>
                </a:tc>
              </a:tr>
              <a:tr h="1061028">
                <a:tc>
                  <a:txBody>
                    <a:bodyPr/>
                    <a:lstStyle/>
                    <a:p>
                      <a:pPr algn="l">
                        <a:spcAft>
                          <a:spcPts val="0"/>
                        </a:spcAft>
                      </a:pPr>
                      <a:r>
                        <a:rPr lang="es-ES" sz="1800">
                          <a:effectLst/>
                        </a:rPr>
                        <a:t>Área responsable técnica</a:t>
                      </a:r>
                      <a:endParaRPr lang="es-PE" sz="180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a:txBody>
                    <a:bodyPr/>
                    <a:lstStyle/>
                    <a:p>
                      <a:pPr algn="just">
                        <a:spcAft>
                          <a:spcPts val="0"/>
                        </a:spcAft>
                      </a:pPr>
                      <a:r>
                        <a:rPr lang="es-ES" sz="1800">
                          <a:effectLst/>
                        </a:rPr>
                        <a:t>Dirección General de Intervenciones Estratégicas en Salud Pública a través de la Dirección de Prevención y Control del Cáncer</a:t>
                      </a:r>
                      <a:endParaRPr lang="es-PE" sz="1800">
                        <a:effectLst/>
                      </a:endParaRPr>
                    </a:p>
                    <a:p>
                      <a:pPr algn="just">
                        <a:spcAft>
                          <a:spcPts val="0"/>
                        </a:spcAft>
                      </a:pPr>
                      <a:r>
                        <a:rPr lang="es-ES" sz="1800">
                          <a:effectLst/>
                        </a:rPr>
                        <a:t> </a:t>
                      </a:r>
                      <a:endParaRPr lang="es-PE" sz="1800">
                        <a:effectLst/>
                        <a:latin typeface="Times New Roman" panose="02020603050405020304" pitchFamily="18" charset="0"/>
                        <a:ea typeface="Times New Roman" panose="02020603050405020304" pitchFamily="18" charset="0"/>
                      </a:endParaRPr>
                    </a:p>
                  </a:txBody>
                  <a:tcPr marL="37856" marR="37856" marT="0" marB="0" anchor="ctr"/>
                </a:tc>
              </a:tr>
              <a:tr h="707352">
                <a:tc>
                  <a:txBody>
                    <a:bodyPr/>
                    <a:lstStyle/>
                    <a:p>
                      <a:pPr algn="l">
                        <a:spcAft>
                          <a:spcPts val="0"/>
                        </a:spcAft>
                      </a:pPr>
                      <a:r>
                        <a:rPr lang="es-ES" sz="1800" dirty="0">
                          <a:effectLst/>
                        </a:rPr>
                        <a:t>Área responsable de información</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a:txBody>
                    <a:bodyPr/>
                    <a:lstStyle/>
                    <a:p>
                      <a:pPr algn="just">
                        <a:spcAft>
                          <a:spcPts val="0"/>
                        </a:spcAft>
                      </a:pPr>
                      <a:r>
                        <a:rPr lang="es-ES" sz="1800" dirty="0">
                          <a:effectLst/>
                        </a:rPr>
                        <a:t>La Gerencia de Riesgos y Evaluación de Prestaciones del Seguro Integral de Salud (SIS).</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tc>
              </a:tr>
            </a:tbl>
          </a:graphicData>
        </a:graphic>
      </p:graphicFrame>
    </p:spTree>
    <p:extLst>
      <p:ext uri="{BB962C8B-B14F-4D97-AF65-F5344CB8AC3E}">
        <p14:creationId xmlns:p14="http://schemas.microsoft.com/office/powerpoint/2010/main" val="373525434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ítulo 1"/>
          <p:cNvSpPr>
            <a:spLocks noGrp="1"/>
          </p:cNvSpPr>
          <p:nvPr>
            <p:ph type="title"/>
          </p:nvPr>
        </p:nvSpPr>
        <p:spPr>
          <a:xfrm>
            <a:off x="677334" y="609600"/>
            <a:ext cx="8596668" cy="928255"/>
          </a:xfrm>
        </p:spPr>
        <p:txBody>
          <a:bodyPr/>
          <a:lstStyle/>
          <a:p>
            <a:r>
              <a:rPr lang="es-PE" b="1" dirty="0" smtClean="0">
                <a:solidFill>
                  <a:schemeClr val="tx1"/>
                </a:solidFill>
              </a:rPr>
              <a:t>INDICADORES DE DESEMPEÑO</a:t>
            </a:r>
            <a:endParaRPr lang="es-PE" b="1" dirty="0">
              <a:solidFill>
                <a:schemeClr val="tx1"/>
              </a:solidFill>
            </a:endParaRPr>
          </a:p>
        </p:txBody>
      </p:sp>
      <p:sp>
        <p:nvSpPr>
          <p:cNvPr id="3" name="Marcador de contenido 2"/>
          <p:cNvSpPr>
            <a:spLocks noGrp="1"/>
          </p:cNvSpPr>
          <p:nvPr>
            <p:ph idx="1"/>
          </p:nvPr>
        </p:nvSpPr>
        <p:spPr/>
        <p:txBody>
          <a:bodyPr/>
          <a:lstStyle/>
          <a:p>
            <a:r>
              <a:rPr lang="es-ES" b="1" dirty="0"/>
              <a:t>Ficha N° 2. Porcentaje de niños menores de 2 años con suplementación de hierro y/o </a:t>
            </a:r>
            <a:r>
              <a:rPr lang="es-ES" b="1" dirty="0" smtClean="0"/>
              <a:t>micronutrientes</a:t>
            </a:r>
          </a:p>
          <a:p>
            <a:r>
              <a:rPr lang="es-ES" b="1" dirty="0"/>
              <a:t>Ficha N° 4. Porcentaje de recién nacidos con dos controles CRED.</a:t>
            </a:r>
            <a:endParaRPr lang="es-PE" dirty="0"/>
          </a:p>
          <a:p>
            <a:r>
              <a:rPr lang="es-ES" b="1" dirty="0"/>
              <a:t>Ficha N° 7. Porcentaje de Gestantes con Paquete Preventivo Completo</a:t>
            </a:r>
            <a:endParaRPr lang="es-PE" dirty="0"/>
          </a:p>
          <a:p>
            <a:r>
              <a:rPr lang="es-ES" b="1" dirty="0"/>
              <a:t>Ficha N° 8. Porcentaje de mujeres de 25 a 64 años afiliadas al SIS con despistaje de cáncer de cuello uterino</a:t>
            </a:r>
            <a:endParaRPr lang="es-PE" dirty="0"/>
          </a:p>
        </p:txBody>
      </p:sp>
    </p:spTree>
    <p:extLst>
      <p:ext uri="{BB962C8B-B14F-4D97-AF65-F5344CB8AC3E}">
        <p14:creationId xmlns:p14="http://schemas.microsoft.com/office/powerpoint/2010/main" val="293208315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3146534671"/>
              </p:ext>
            </p:extLst>
          </p:nvPr>
        </p:nvGraphicFramePr>
        <p:xfrm>
          <a:off x="1" y="115433"/>
          <a:ext cx="12191998" cy="6834652"/>
        </p:xfrm>
        <a:graphic>
          <a:graphicData uri="http://schemas.openxmlformats.org/drawingml/2006/table">
            <a:tbl>
              <a:tblPr firstRow="1" firstCol="1" bandRow="1">
                <a:tableStyleId>{5C22544A-7EE6-4342-B048-85BDC9FD1C3A}</a:tableStyleId>
              </a:tblPr>
              <a:tblGrid>
                <a:gridCol w="1643486"/>
                <a:gridCol w="9268352"/>
                <a:gridCol w="1280160"/>
              </a:tblGrid>
              <a:tr h="656041">
                <a:tc>
                  <a:txBody>
                    <a:bodyPr/>
                    <a:lstStyle/>
                    <a:p>
                      <a:pPr algn="just">
                        <a:lnSpc>
                          <a:spcPct val="115000"/>
                        </a:lnSpc>
                        <a:spcAft>
                          <a:spcPts val="0"/>
                        </a:spcAft>
                      </a:pPr>
                      <a:r>
                        <a:rPr lang="es-ES" sz="2400" dirty="0">
                          <a:effectLst/>
                        </a:rPr>
                        <a:t>Nombre </a:t>
                      </a:r>
                      <a:endParaRPr lang="es-PE" sz="2400" dirty="0">
                        <a:effectLst/>
                        <a:latin typeface="Times New Roman" panose="02020603050405020304" pitchFamily="18" charset="0"/>
                        <a:ea typeface="Times New Roman" panose="02020603050405020304" pitchFamily="18" charset="0"/>
                      </a:endParaRPr>
                    </a:p>
                  </a:txBody>
                  <a:tcPr marL="65942" marR="65942" marT="0" marB="0" anchor="ctr">
                    <a:solidFill>
                      <a:srgbClr val="002060"/>
                    </a:solidFill>
                  </a:tcPr>
                </a:tc>
                <a:tc gridSpan="2">
                  <a:txBody>
                    <a:bodyPr/>
                    <a:lstStyle/>
                    <a:p>
                      <a:pPr algn="just">
                        <a:lnSpc>
                          <a:spcPct val="115000"/>
                        </a:lnSpc>
                        <a:spcAft>
                          <a:spcPts val="0"/>
                        </a:spcAft>
                      </a:pPr>
                      <a:r>
                        <a:rPr lang="es-ES" sz="2000" dirty="0">
                          <a:effectLst/>
                        </a:rPr>
                        <a:t>Porcentaje de niños menores de 2 años con suplementación de hierro y/o micronutrientes.</a:t>
                      </a:r>
                      <a:endParaRPr lang="es-PE" sz="2000" dirty="0">
                        <a:effectLst/>
                        <a:latin typeface="Times New Roman" panose="02020603050405020304" pitchFamily="18" charset="0"/>
                        <a:ea typeface="Times New Roman" panose="02020603050405020304" pitchFamily="18" charset="0"/>
                      </a:endParaRPr>
                    </a:p>
                  </a:txBody>
                  <a:tcPr marL="65942" marR="65942" marT="0" marB="0" anchor="ctr">
                    <a:solidFill>
                      <a:srgbClr val="002060"/>
                    </a:solidFill>
                  </a:tcPr>
                </a:tc>
                <a:tc hMerge="1">
                  <a:txBody>
                    <a:bodyPr/>
                    <a:lstStyle/>
                    <a:p>
                      <a:endParaRPr lang="es-PE"/>
                    </a:p>
                  </a:txBody>
                  <a:tcPr/>
                </a:tc>
              </a:tr>
              <a:tr h="339078">
                <a:tc>
                  <a:txBody>
                    <a:bodyPr/>
                    <a:lstStyle/>
                    <a:p>
                      <a:pPr algn="just">
                        <a:lnSpc>
                          <a:spcPct val="115000"/>
                        </a:lnSpc>
                        <a:spcAft>
                          <a:spcPts val="0"/>
                        </a:spcAft>
                      </a:pPr>
                      <a:r>
                        <a:rPr lang="es-ES" sz="2000" dirty="0">
                          <a:effectLst/>
                        </a:rPr>
                        <a:t>Tipo</a:t>
                      </a:r>
                      <a:endParaRPr lang="es-PE" sz="2000" dirty="0">
                        <a:effectLst/>
                        <a:latin typeface="Times New Roman" panose="02020603050405020304" pitchFamily="18" charset="0"/>
                        <a:ea typeface="Times New Roman" panose="02020603050405020304" pitchFamily="18" charset="0"/>
                      </a:endParaRPr>
                    </a:p>
                  </a:txBody>
                  <a:tcPr marL="65942" marR="65942" marT="0" marB="0">
                    <a:solidFill>
                      <a:srgbClr val="002060"/>
                    </a:solidFill>
                  </a:tcPr>
                </a:tc>
                <a:tc gridSpan="2">
                  <a:txBody>
                    <a:bodyPr/>
                    <a:lstStyle/>
                    <a:p>
                      <a:pPr algn="just">
                        <a:lnSpc>
                          <a:spcPct val="115000"/>
                        </a:lnSpc>
                        <a:spcAft>
                          <a:spcPts val="0"/>
                        </a:spcAft>
                      </a:pPr>
                      <a:r>
                        <a:rPr lang="es-ES" sz="1800" dirty="0">
                          <a:effectLst/>
                        </a:rPr>
                        <a:t>Indicador de desempeño.</a:t>
                      </a:r>
                      <a:endParaRPr lang="es-PE" sz="1800" dirty="0">
                        <a:effectLst/>
                        <a:latin typeface="Times New Roman" panose="02020603050405020304" pitchFamily="18" charset="0"/>
                        <a:ea typeface="Times New Roman" panose="02020603050405020304" pitchFamily="18" charset="0"/>
                      </a:endParaRPr>
                    </a:p>
                  </a:txBody>
                  <a:tcPr marL="65942" marR="65942" marT="0" marB="0"/>
                </a:tc>
                <a:tc hMerge="1">
                  <a:txBody>
                    <a:bodyPr/>
                    <a:lstStyle/>
                    <a:p>
                      <a:endParaRPr lang="es-PE"/>
                    </a:p>
                  </a:txBody>
                  <a:tcPr/>
                </a:tc>
              </a:tr>
              <a:tr h="339078">
                <a:tc>
                  <a:txBody>
                    <a:bodyPr/>
                    <a:lstStyle/>
                    <a:p>
                      <a:pPr algn="just">
                        <a:lnSpc>
                          <a:spcPct val="115000"/>
                        </a:lnSpc>
                        <a:spcAft>
                          <a:spcPts val="0"/>
                        </a:spcAft>
                      </a:pPr>
                      <a:r>
                        <a:rPr lang="es-ES" sz="2000" dirty="0">
                          <a:effectLst/>
                        </a:rPr>
                        <a:t>Institución</a:t>
                      </a:r>
                      <a:endParaRPr lang="es-PE" sz="2000" dirty="0">
                        <a:effectLst/>
                        <a:latin typeface="Times New Roman" panose="02020603050405020304" pitchFamily="18" charset="0"/>
                        <a:ea typeface="Times New Roman" panose="02020603050405020304" pitchFamily="18" charset="0"/>
                      </a:endParaRPr>
                    </a:p>
                  </a:txBody>
                  <a:tcPr marL="65942" marR="65942" marT="0" marB="0">
                    <a:solidFill>
                      <a:srgbClr val="002060"/>
                    </a:solidFill>
                  </a:tcPr>
                </a:tc>
                <a:tc gridSpan="2">
                  <a:txBody>
                    <a:bodyPr/>
                    <a:lstStyle/>
                    <a:p>
                      <a:pPr algn="just">
                        <a:lnSpc>
                          <a:spcPct val="115000"/>
                        </a:lnSpc>
                        <a:spcAft>
                          <a:spcPts val="0"/>
                        </a:spcAft>
                      </a:pPr>
                      <a:r>
                        <a:rPr lang="es-ES" sz="1800" dirty="0">
                          <a:effectLst/>
                        </a:rPr>
                        <a:t>DIRIS y Red de salud.</a:t>
                      </a:r>
                      <a:endParaRPr lang="es-PE" sz="1800" dirty="0">
                        <a:effectLst/>
                        <a:latin typeface="Times New Roman" panose="02020603050405020304" pitchFamily="18" charset="0"/>
                        <a:ea typeface="Times New Roman" panose="02020603050405020304" pitchFamily="18" charset="0"/>
                      </a:endParaRPr>
                    </a:p>
                  </a:txBody>
                  <a:tcPr marL="65942" marR="65942" marT="0" marB="0"/>
                </a:tc>
                <a:tc hMerge="1">
                  <a:txBody>
                    <a:bodyPr/>
                    <a:lstStyle/>
                    <a:p>
                      <a:endParaRPr lang="es-PE"/>
                    </a:p>
                  </a:txBody>
                  <a:tcPr/>
                </a:tc>
              </a:tr>
              <a:tr h="625329">
                <a:tc>
                  <a:txBody>
                    <a:bodyPr/>
                    <a:lstStyle/>
                    <a:p>
                      <a:pPr algn="just">
                        <a:lnSpc>
                          <a:spcPct val="115000"/>
                        </a:lnSpc>
                        <a:spcAft>
                          <a:spcPts val="0"/>
                        </a:spcAft>
                      </a:pPr>
                      <a:r>
                        <a:rPr lang="es-ES" sz="2000" dirty="0">
                          <a:effectLst/>
                        </a:rPr>
                        <a:t>Definición</a:t>
                      </a:r>
                      <a:endParaRPr lang="es-PE" sz="2000" dirty="0">
                        <a:effectLst/>
                        <a:latin typeface="Times New Roman" panose="02020603050405020304" pitchFamily="18" charset="0"/>
                        <a:ea typeface="Times New Roman" panose="02020603050405020304" pitchFamily="18" charset="0"/>
                      </a:endParaRPr>
                    </a:p>
                  </a:txBody>
                  <a:tcPr marL="65942" marR="65942" marT="0" marB="0">
                    <a:solidFill>
                      <a:srgbClr val="002060"/>
                    </a:solidFill>
                  </a:tcPr>
                </a:tc>
                <a:tc gridSpan="2">
                  <a:txBody>
                    <a:bodyPr/>
                    <a:lstStyle/>
                    <a:p>
                      <a:pPr algn="just">
                        <a:lnSpc>
                          <a:spcPct val="115000"/>
                        </a:lnSpc>
                        <a:spcAft>
                          <a:spcPts val="0"/>
                        </a:spcAft>
                      </a:pPr>
                      <a:r>
                        <a:rPr lang="es-ES" sz="1800" dirty="0">
                          <a:effectLst/>
                        </a:rPr>
                        <a:t>Porcentaje de niñas y niños menores de 2 años de edad que han recibido suplemento de hierro o micronutrientes por 06 meses o más. </a:t>
                      </a:r>
                      <a:endParaRPr lang="es-PE" sz="1800" dirty="0">
                        <a:effectLst/>
                        <a:latin typeface="Times New Roman" panose="02020603050405020304" pitchFamily="18" charset="0"/>
                        <a:ea typeface="Times New Roman" panose="02020603050405020304" pitchFamily="18" charset="0"/>
                      </a:endParaRPr>
                    </a:p>
                  </a:txBody>
                  <a:tcPr marL="65942" marR="65942" marT="0" marB="0"/>
                </a:tc>
                <a:tc hMerge="1">
                  <a:txBody>
                    <a:bodyPr/>
                    <a:lstStyle/>
                    <a:p>
                      <a:endParaRPr lang="es-PE"/>
                    </a:p>
                  </a:txBody>
                  <a:tcPr/>
                </a:tc>
              </a:tr>
              <a:tr h="2093485">
                <a:tc>
                  <a:txBody>
                    <a:bodyPr/>
                    <a:lstStyle/>
                    <a:p>
                      <a:pPr algn="just">
                        <a:lnSpc>
                          <a:spcPct val="115000"/>
                        </a:lnSpc>
                        <a:spcAft>
                          <a:spcPts val="0"/>
                        </a:spcAft>
                      </a:pPr>
                      <a:r>
                        <a:rPr lang="es-ES" sz="2000" dirty="0">
                          <a:effectLst/>
                        </a:rPr>
                        <a:t>Justificación</a:t>
                      </a:r>
                      <a:endParaRPr lang="es-PE" sz="2000" dirty="0">
                        <a:effectLst/>
                        <a:latin typeface="Times New Roman" panose="02020603050405020304" pitchFamily="18" charset="0"/>
                        <a:ea typeface="Times New Roman" panose="02020603050405020304" pitchFamily="18" charset="0"/>
                      </a:endParaRPr>
                    </a:p>
                  </a:txBody>
                  <a:tcPr marL="65942" marR="65942" marT="0" marB="0">
                    <a:solidFill>
                      <a:srgbClr val="002060"/>
                    </a:solidFill>
                  </a:tcPr>
                </a:tc>
                <a:tc gridSpan="2">
                  <a:txBody>
                    <a:bodyPr/>
                    <a:lstStyle/>
                    <a:p>
                      <a:pPr algn="just">
                        <a:lnSpc>
                          <a:spcPct val="115000"/>
                        </a:lnSpc>
                        <a:spcAft>
                          <a:spcPts val="0"/>
                        </a:spcAft>
                      </a:pPr>
                      <a:r>
                        <a:rPr lang="es-ES" sz="1800" dirty="0">
                          <a:effectLst/>
                        </a:rPr>
                        <a:t>La anemia por deficiencia de hierro en niñas y niños menores de 3 años de edad es un problema de salud pública que afecta negativamente el desarrollo infantil temprano. Una intervención costo-efectiva para mejorar los niveles séricos de hierro y reducir la anemia en niñas y niños de 06 a 24 meses, recomendado por la OMS es la suplementación con hierro o micronutrientes en polvo, compuesto por hierro, ácido fólico, zinc, Vitamina A y vitamina C.</a:t>
                      </a:r>
                      <a:endParaRPr lang="es-PE" sz="1800" dirty="0">
                        <a:effectLst/>
                      </a:endParaRPr>
                    </a:p>
                    <a:p>
                      <a:pPr algn="just">
                        <a:lnSpc>
                          <a:spcPct val="115000"/>
                        </a:lnSpc>
                        <a:spcAft>
                          <a:spcPts val="0"/>
                        </a:spcAft>
                      </a:pPr>
                      <a:r>
                        <a:rPr lang="es-ES" sz="1800" dirty="0">
                          <a:effectLst/>
                        </a:rPr>
                        <a:t>La intervención desde los servicios de salud incluye la entrega de suplementos para las niñas y niños menores de 2 años (según esquema vigente), que se acompaña de consejería y sesiones demostrativas a los padres, seguimiento de las niñas y niños mediante visitas domiciliarias y otras acciones educativo-comunicacionales; para promover la adherencia y el consumo adecuado de los suplementos. </a:t>
                      </a:r>
                      <a:endParaRPr lang="es-PE" sz="1800" dirty="0">
                        <a:effectLst/>
                        <a:latin typeface="Times New Roman" panose="02020603050405020304" pitchFamily="18" charset="0"/>
                        <a:ea typeface="Times New Roman" panose="02020603050405020304" pitchFamily="18" charset="0"/>
                      </a:endParaRPr>
                    </a:p>
                  </a:txBody>
                  <a:tcPr marL="65942" marR="65942" marT="0" marB="0" anchor="ctr"/>
                </a:tc>
                <a:tc hMerge="1">
                  <a:txBody>
                    <a:bodyPr/>
                    <a:lstStyle/>
                    <a:p>
                      <a:endParaRPr lang="es-PE"/>
                    </a:p>
                  </a:txBody>
                  <a:tcPr/>
                </a:tc>
              </a:tr>
              <a:tr h="1729294">
                <a:tc>
                  <a:txBody>
                    <a:bodyPr/>
                    <a:lstStyle/>
                    <a:p>
                      <a:pPr algn="just">
                        <a:lnSpc>
                          <a:spcPct val="115000"/>
                        </a:lnSpc>
                        <a:spcAft>
                          <a:spcPts val="0"/>
                        </a:spcAft>
                      </a:pPr>
                      <a:r>
                        <a:rPr lang="es-ES" sz="2000" dirty="0">
                          <a:effectLst/>
                        </a:rPr>
                        <a:t>Fórmula del indicador</a:t>
                      </a:r>
                      <a:endParaRPr lang="es-PE" sz="2000" dirty="0">
                        <a:effectLst/>
                        <a:latin typeface="Times New Roman" panose="02020603050405020304" pitchFamily="18" charset="0"/>
                        <a:ea typeface="Times New Roman" panose="02020603050405020304" pitchFamily="18" charset="0"/>
                      </a:endParaRPr>
                    </a:p>
                  </a:txBody>
                  <a:tcPr marL="65942" marR="65942" marT="0" marB="0">
                    <a:solidFill>
                      <a:srgbClr val="002060"/>
                    </a:solidFill>
                  </a:tcPr>
                </a:tc>
                <a:tc>
                  <a:txBody>
                    <a:bodyPr/>
                    <a:lstStyle/>
                    <a:p>
                      <a:pPr algn="just">
                        <a:lnSpc>
                          <a:spcPct val="115000"/>
                        </a:lnSpc>
                        <a:spcAft>
                          <a:spcPts val="0"/>
                        </a:spcAft>
                      </a:pPr>
                      <a:r>
                        <a:rPr lang="es-ES" sz="1800" dirty="0">
                          <a:effectLst/>
                        </a:rPr>
                        <a:t>Número de niñas y niños que cumplen 01 y 02 años asegurados al SIS con suplemento de hierro o micronutrientes con 2250 mg o más  </a:t>
                      </a:r>
                      <a:endParaRPr lang="es-PE" sz="1800" dirty="0">
                        <a:effectLst/>
                      </a:endParaRPr>
                    </a:p>
                    <a:p>
                      <a:pPr algn="just">
                        <a:lnSpc>
                          <a:spcPct val="115000"/>
                        </a:lnSpc>
                        <a:spcAft>
                          <a:spcPts val="0"/>
                        </a:spcAft>
                      </a:pPr>
                      <a:r>
                        <a:rPr lang="es-ES" sz="1800" dirty="0">
                          <a:effectLst/>
                        </a:rPr>
                        <a:t> </a:t>
                      </a:r>
                      <a:endParaRPr lang="es-PE" sz="1800" dirty="0">
                        <a:effectLst/>
                      </a:endParaRPr>
                    </a:p>
                    <a:p>
                      <a:pPr algn="just">
                        <a:lnSpc>
                          <a:spcPct val="115000"/>
                        </a:lnSpc>
                        <a:spcAft>
                          <a:spcPts val="0"/>
                        </a:spcAft>
                      </a:pPr>
                      <a:r>
                        <a:rPr lang="es-ES" sz="1800" dirty="0" smtClean="0">
                          <a:effectLst/>
                        </a:rPr>
                        <a:t>Número </a:t>
                      </a:r>
                      <a:r>
                        <a:rPr lang="es-ES" sz="1800" dirty="0">
                          <a:effectLst/>
                        </a:rPr>
                        <a:t>de niñas y niños que cumplen 01 y 02 años asegurados al SIS adscritos a la Red.  </a:t>
                      </a:r>
                      <a:endParaRPr lang="es-PE" sz="1800" dirty="0">
                        <a:effectLst/>
                        <a:latin typeface="Times New Roman" panose="02020603050405020304" pitchFamily="18" charset="0"/>
                        <a:ea typeface="Times New Roman" panose="02020603050405020304" pitchFamily="18" charset="0"/>
                      </a:endParaRPr>
                    </a:p>
                  </a:txBody>
                  <a:tcPr marL="65942" marR="65942" marT="0" marB="0"/>
                </a:tc>
                <a:tc>
                  <a:txBody>
                    <a:bodyPr/>
                    <a:lstStyle/>
                    <a:p>
                      <a:pPr algn="just">
                        <a:lnSpc>
                          <a:spcPct val="115000"/>
                        </a:lnSpc>
                        <a:spcAft>
                          <a:spcPts val="0"/>
                        </a:spcAft>
                      </a:pPr>
                      <a:r>
                        <a:rPr lang="es-ES" sz="1800" dirty="0">
                          <a:effectLst/>
                        </a:rPr>
                        <a:t> </a:t>
                      </a:r>
                      <a:endParaRPr lang="es-PE" sz="1800" dirty="0">
                        <a:effectLst/>
                      </a:endParaRPr>
                    </a:p>
                    <a:p>
                      <a:pPr algn="just">
                        <a:lnSpc>
                          <a:spcPct val="115000"/>
                        </a:lnSpc>
                        <a:spcAft>
                          <a:spcPts val="0"/>
                        </a:spcAft>
                      </a:pPr>
                      <a:r>
                        <a:rPr lang="es-ES" sz="1800" dirty="0">
                          <a:effectLst/>
                        </a:rPr>
                        <a:t> </a:t>
                      </a:r>
                      <a:endParaRPr lang="es-PE" sz="1800" dirty="0">
                        <a:effectLst/>
                      </a:endParaRPr>
                    </a:p>
                    <a:p>
                      <a:pPr algn="just">
                        <a:lnSpc>
                          <a:spcPct val="115000"/>
                        </a:lnSpc>
                        <a:spcAft>
                          <a:spcPts val="0"/>
                        </a:spcAft>
                      </a:pPr>
                      <a:r>
                        <a:rPr lang="es-ES" sz="1800" dirty="0">
                          <a:effectLst/>
                        </a:rPr>
                        <a:t>x100</a:t>
                      </a:r>
                      <a:endParaRPr lang="es-PE" sz="1800" dirty="0">
                        <a:effectLst/>
                        <a:latin typeface="Times New Roman" panose="02020603050405020304" pitchFamily="18" charset="0"/>
                        <a:ea typeface="Times New Roman" panose="02020603050405020304" pitchFamily="18" charset="0"/>
                      </a:endParaRPr>
                    </a:p>
                  </a:txBody>
                  <a:tcPr marL="65942" marR="65942" marT="0" marB="0"/>
                </a:tc>
              </a:tr>
            </a:tbl>
          </a:graphicData>
        </a:graphic>
      </p:graphicFrame>
      <p:cxnSp>
        <p:nvCxnSpPr>
          <p:cNvPr id="5" name="4 Conector recto"/>
          <p:cNvCxnSpPr/>
          <p:nvPr/>
        </p:nvCxnSpPr>
        <p:spPr>
          <a:xfrm>
            <a:off x="1902318" y="6005184"/>
            <a:ext cx="8644813" cy="17244"/>
          </a:xfrm>
          <a:prstGeom prst="line">
            <a:avLst/>
          </a:prstGeom>
          <a:noFill/>
          <a:ln w="12700" cap="flat" cmpd="sng" algn="ctr">
            <a:solidFill>
              <a:sysClr val="windowText" lastClr="000000">
                <a:shade val="95000"/>
                <a:satMod val="105000"/>
              </a:sysClr>
            </a:solidFill>
            <a:prstDash val="solid"/>
          </a:ln>
          <a:effectLst/>
        </p:spPr>
      </p:cxnSp>
    </p:spTree>
    <p:extLst>
      <p:ext uri="{BB962C8B-B14F-4D97-AF65-F5344CB8AC3E}">
        <p14:creationId xmlns:p14="http://schemas.microsoft.com/office/powerpoint/2010/main" val="266900055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2" name="Tabla 1"/>
          <p:cNvGraphicFramePr>
            <a:graphicFrameLocks noGrp="1"/>
          </p:cNvGraphicFramePr>
          <p:nvPr>
            <p:extLst>
              <p:ext uri="{D42A27DB-BD31-4B8C-83A1-F6EECF244321}">
                <p14:modId xmlns:p14="http://schemas.microsoft.com/office/powerpoint/2010/main" val="1829442773"/>
              </p:ext>
            </p:extLst>
          </p:nvPr>
        </p:nvGraphicFramePr>
        <p:xfrm>
          <a:off x="0" y="0"/>
          <a:ext cx="12314830" cy="7636203"/>
        </p:xfrm>
        <a:graphic>
          <a:graphicData uri="http://schemas.openxmlformats.org/drawingml/2006/table">
            <a:tbl>
              <a:tblPr firstRow="1" firstCol="1" bandRow="1">
                <a:tableStyleId>{5C22544A-7EE6-4342-B048-85BDC9FD1C3A}</a:tableStyleId>
              </a:tblPr>
              <a:tblGrid>
                <a:gridCol w="2743199"/>
                <a:gridCol w="2407888"/>
                <a:gridCol w="3148772"/>
                <a:gridCol w="4014971"/>
              </a:tblGrid>
              <a:tr h="342900">
                <a:tc>
                  <a:txBody>
                    <a:bodyPr/>
                    <a:lstStyle/>
                    <a:p>
                      <a:pPr algn="just">
                        <a:lnSpc>
                          <a:spcPct val="115000"/>
                        </a:lnSpc>
                        <a:spcAft>
                          <a:spcPts val="0"/>
                        </a:spcAft>
                      </a:pPr>
                      <a:r>
                        <a:rPr lang="es-ES" sz="1800" dirty="0">
                          <a:effectLst/>
                        </a:rPr>
                        <a:t>Nombre </a:t>
                      </a:r>
                      <a:endParaRPr lang="es-PE" sz="1800" dirty="0">
                        <a:effectLst/>
                        <a:latin typeface="Times New Roman" panose="02020603050405020304" pitchFamily="18" charset="0"/>
                        <a:ea typeface="Times New Roman" panose="02020603050405020304" pitchFamily="18" charset="0"/>
                      </a:endParaRPr>
                    </a:p>
                  </a:txBody>
                  <a:tcPr marL="20689" marR="20689" marT="0" marB="0">
                    <a:solidFill>
                      <a:srgbClr val="002060"/>
                    </a:solidFill>
                  </a:tcPr>
                </a:tc>
                <a:tc gridSpan="3">
                  <a:txBody>
                    <a:bodyPr/>
                    <a:lstStyle/>
                    <a:p>
                      <a:pPr algn="just">
                        <a:lnSpc>
                          <a:spcPct val="115000"/>
                        </a:lnSpc>
                        <a:spcAft>
                          <a:spcPts val="0"/>
                        </a:spcAft>
                      </a:pPr>
                      <a:r>
                        <a:rPr lang="es-ES" sz="1800" dirty="0">
                          <a:effectLst/>
                        </a:rPr>
                        <a:t>Porcentaje de niños menores de 2 años con suplementación de hierro y/o micronutrientes.</a:t>
                      </a:r>
                      <a:endParaRPr lang="es-PE" sz="1800" dirty="0">
                        <a:effectLst/>
                        <a:latin typeface="Times New Roman" panose="02020603050405020304" pitchFamily="18" charset="0"/>
                        <a:ea typeface="Times New Roman" panose="02020603050405020304" pitchFamily="18" charset="0"/>
                      </a:endParaRPr>
                    </a:p>
                  </a:txBody>
                  <a:tcPr marL="20689" marR="20689" marT="0" marB="0">
                    <a:solidFill>
                      <a:srgbClr val="002060"/>
                    </a:solidFill>
                  </a:tcPr>
                </a:tc>
                <a:tc hMerge="1">
                  <a:txBody>
                    <a:bodyPr/>
                    <a:lstStyle/>
                    <a:p>
                      <a:endParaRPr lang="es-PE"/>
                    </a:p>
                  </a:txBody>
                  <a:tcPr/>
                </a:tc>
                <a:tc hMerge="1">
                  <a:txBody>
                    <a:bodyPr/>
                    <a:lstStyle/>
                    <a:p>
                      <a:endParaRPr lang="es-PE"/>
                    </a:p>
                  </a:txBody>
                  <a:tcPr/>
                </a:tc>
              </a:tr>
              <a:tr h="1975754">
                <a:tc>
                  <a:txBody>
                    <a:bodyPr/>
                    <a:lstStyle/>
                    <a:p>
                      <a:pPr algn="just">
                        <a:lnSpc>
                          <a:spcPct val="115000"/>
                        </a:lnSpc>
                        <a:spcAft>
                          <a:spcPts val="0"/>
                        </a:spcAft>
                      </a:pPr>
                      <a:r>
                        <a:rPr lang="es-ES" sz="1800" dirty="0">
                          <a:effectLst/>
                        </a:rPr>
                        <a:t>Construcción del </a:t>
                      </a:r>
                      <a:r>
                        <a:rPr lang="es-ES" sz="1800" dirty="0" smtClean="0">
                          <a:effectLst/>
                        </a:rPr>
                        <a:t>indicador</a:t>
                      </a:r>
                      <a:endParaRPr lang="es-PE" sz="1800" dirty="0">
                        <a:effectLst/>
                        <a:latin typeface="Times New Roman" panose="02020603050405020304" pitchFamily="18" charset="0"/>
                        <a:ea typeface="Times New Roman" panose="02020603050405020304" pitchFamily="18" charset="0"/>
                      </a:endParaRPr>
                    </a:p>
                  </a:txBody>
                  <a:tcPr marL="20689" marR="20689" marT="0" marB="0">
                    <a:solidFill>
                      <a:srgbClr val="002060"/>
                    </a:solidFill>
                  </a:tcPr>
                </a:tc>
                <a:tc gridSpan="3">
                  <a:txBody>
                    <a:bodyPr/>
                    <a:lstStyle/>
                    <a:p>
                      <a:pPr algn="just">
                        <a:lnSpc>
                          <a:spcPct val="115000"/>
                        </a:lnSpc>
                        <a:spcAft>
                          <a:spcPts val="0"/>
                        </a:spcAft>
                      </a:pPr>
                      <a:r>
                        <a:rPr lang="es-ES" sz="1800" dirty="0">
                          <a:effectLst/>
                        </a:rPr>
                        <a:t>Numerador: Sumatoria de niños asegurados al SIS que cumplen 01 año y 02 años que cuenten con 2250 mg de hierro elemental o más, desde los 29 días hasta cumplido los 12 meses y 24 meses de edad según corresponda. Para la búsqueda de hierro se incluye todas las variedades (Sulfato ferroso en sus diferentes variedades y el micronutriente con los siguientes códigos CPT S0001 </a:t>
                      </a:r>
                      <a:r>
                        <a:rPr lang="es-ES" sz="1800" dirty="0" err="1">
                          <a:effectLst/>
                        </a:rPr>
                        <a:t>ó</a:t>
                      </a:r>
                      <a:r>
                        <a:rPr lang="es-ES" sz="1800" dirty="0">
                          <a:effectLst/>
                        </a:rPr>
                        <a:t> 20575) </a:t>
                      </a:r>
                      <a:endParaRPr lang="es-PE" sz="1800" dirty="0">
                        <a:effectLst/>
                      </a:endParaRPr>
                    </a:p>
                    <a:p>
                      <a:pPr algn="just">
                        <a:lnSpc>
                          <a:spcPct val="115000"/>
                        </a:lnSpc>
                        <a:spcAft>
                          <a:spcPts val="0"/>
                        </a:spcAft>
                      </a:pPr>
                      <a:r>
                        <a:rPr lang="es-ES" sz="1800" dirty="0">
                          <a:effectLst/>
                        </a:rPr>
                        <a:t>Denominador: Sumatoria de niños asegurados al SIS que cumplen 1 año y 2 años. </a:t>
                      </a:r>
                      <a:endParaRPr lang="es-PE" sz="1800" dirty="0">
                        <a:effectLst/>
                      </a:endParaRPr>
                    </a:p>
                    <a:p>
                      <a:pPr algn="just">
                        <a:lnSpc>
                          <a:spcPct val="115000"/>
                        </a:lnSpc>
                        <a:spcAft>
                          <a:spcPts val="0"/>
                        </a:spcAft>
                      </a:pPr>
                      <a:r>
                        <a:rPr lang="es-ES" sz="1800" dirty="0">
                          <a:effectLst/>
                        </a:rPr>
                        <a:t>Se excluye todos los servicios recuperativos (050, 051, 052, 054, 055, 906, 056, 057, 058, 059, 061, 062, 063, 064, 065, 066, 067, 068, 069, 070, 027, 053, 074, S01, 026, 901, 200 y 900) </a:t>
                      </a:r>
                      <a:endParaRPr lang="es-PE" sz="1800" dirty="0">
                        <a:effectLst/>
                        <a:latin typeface="Times New Roman" panose="02020603050405020304" pitchFamily="18" charset="0"/>
                        <a:ea typeface="Times New Roman" panose="02020603050405020304" pitchFamily="18" charset="0"/>
                      </a:endParaRPr>
                    </a:p>
                  </a:txBody>
                  <a:tcPr marL="20689" marR="20689" marT="0" marB="0"/>
                </a:tc>
                <a:tc hMerge="1">
                  <a:txBody>
                    <a:bodyPr/>
                    <a:lstStyle/>
                    <a:p>
                      <a:endParaRPr lang="es-PE"/>
                    </a:p>
                  </a:txBody>
                  <a:tcPr/>
                </a:tc>
                <a:tc hMerge="1">
                  <a:txBody>
                    <a:bodyPr/>
                    <a:lstStyle/>
                    <a:p>
                      <a:endParaRPr lang="es-PE"/>
                    </a:p>
                  </a:txBody>
                  <a:tcPr/>
                </a:tc>
              </a:tr>
              <a:tr h="264827">
                <a:tc rowSpan="4">
                  <a:txBody>
                    <a:bodyPr/>
                    <a:lstStyle/>
                    <a:p>
                      <a:pPr algn="just">
                        <a:lnSpc>
                          <a:spcPct val="115000"/>
                        </a:lnSpc>
                        <a:spcAft>
                          <a:spcPts val="0"/>
                        </a:spcAft>
                      </a:pPr>
                      <a:r>
                        <a:rPr lang="es-ES" sz="1800" dirty="0">
                          <a:effectLst/>
                        </a:rPr>
                        <a:t> </a:t>
                      </a:r>
                      <a:r>
                        <a:rPr lang="es-ES" sz="1800" dirty="0" smtClean="0">
                          <a:effectLst/>
                        </a:rPr>
                        <a:t>Logro </a:t>
                      </a:r>
                      <a:r>
                        <a:rPr lang="es-ES" sz="1800" dirty="0">
                          <a:effectLst/>
                        </a:rPr>
                        <a:t>esperado y Valor umbral</a:t>
                      </a:r>
                      <a:endParaRPr lang="es-PE" sz="1800" dirty="0">
                        <a:effectLst/>
                        <a:latin typeface="Times New Roman" panose="02020603050405020304" pitchFamily="18" charset="0"/>
                        <a:ea typeface="Times New Roman" panose="02020603050405020304" pitchFamily="18" charset="0"/>
                      </a:endParaRPr>
                    </a:p>
                  </a:txBody>
                  <a:tcPr marL="20689" marR="20689" marT="0" marB="0">
                    <a:solidFill>
                      <a:srgbClr val="002060"/>
                    </a:solidFill>
                  </a:tcPr>
                </a:tc>
                <a:tc gridSpan="3">
                  <a:txBody>
                    <a:bodyPr/>
                    <a:lstStyle/>
                    <a:p>
                      <a:pPr algn="ctr">
                        <a:lnSpc>
                          <a:spcPct val="115000"/>
                        </a:lnSpc>
                        <a:spcAft>
                          <a:spcPts val="0"/>
                        </a:spcAft>
                      </a:pPr>
                      <a:r>
                        <a:rPr lang="es-PE" sz="1800" dirty="0">
                          <a:effectLst/>
                        </a:rPr>
                        <a:t> </a:t>
                      </a:r>
                      <a:r>
                        <a:rPr lang="es-PE" sz="1800" dirty="0" smtClean="0">
                          <a:effectLst/>
                        </a:rPr>
                        <a:t>Porcentaje </a:t>
                      </a:r>
                      <a:r>
                        <a:rPr lang="es-PE" sz="1800" dirty="0">
                          <a:effectLst/>
                        </a:rPr>
                        <a:t>de Niños con suplementación de hierro y/o micronutrientes en 2016</a:t>
                      </a:r>
                      <a:endParaRPr lang="es-PE" sz="1800" dirty="0">
                        <a:effectLst/>
                        <a:latin typeface="Times New Roman" panose="02020603050405020304" pitchFamily="18" charset="0"/>
                        <a:ea typeface="Times New Roman" panose="02020603050405020304" pitchFamily="18" charset="0"/>
                      </a:endParaRPr>
                    </a:p>
                  </a:txBody>
                  <a:tcPr marL="20689" marR="20689" marT="0" marB="0"/>
                </a:tc>
                <a:tc hMerge="1">
                  <a:txBody>
                    <a:bodyPr/>
                    <a:lstStyle/>
                    <a:p>
                      <a:endParaRPr lang="es-PE"/>
                    </a:p>
                  </a:txBody>
                  <a:tcPr/>
                </a:tc>
                <a:tc hMerge="1">
                  <a:txBody>
                    <a:bodyPr/>
                    <a:lstStyle/>
                    <a:p>
                      <a:endParaRPr lang="es-PE"/>
                    </a:p>
                  </a:txBody>
                  <a:tcPr/>
                </a:tc>
              </a:tr>
              <a:tr h="0">
                <a:tc vMerge="1">
                  <a:txBody>
                    <a:bodyPr/>
                    <a:lstStyle/>
                    <a:p>
                      <a:endParaRPr lang="es-PE"/>
                    </a:p>
                  </a:txBody>
                  <a:tcPr/>
                </a:tc>
                <a:tc gridSpan="2">
                  <a:txBody>
                    <a:bodyPr/>
                    <a:lstStyle/>
                    <a:p>
                      <a:pPr algn="ctr">
                        <a:lnSpc>
                          <a:spcPct val="115000"/>
                        </a:lnSpc>
                        <a:spcAft>
                          <a:spcPts val="0"/>
                        </a:spcAft>
                      </a:pPr>
                      <a:r>
                        <a:rPr lang="es-PE" sz="1800" dirty="0" smtClean="0">
                          <a:effectLst/>
                        </a:rPr>
                        <a:t>                                               </a:t>
                      </a:r>
                      <a:r>
                        <a:rPr lang="es-PE" sz="1800" baseline="0" dirty="0" smtClean="0">
                          <a:effectLst/>
                        </a:rPr>
                        <a:t>   </a:t>
                      </a:r>
                      <a:r>
                        <a:rPr lang="es-PE" sz="1800" dirty="0" smtClean="0">
                          <a:effectLst/>
                        </a:rPr>
                        <a:t>Menor </a:t>
                      </a:r>
                      <a:r>
                        <a:rPr lang="es-PE" sz="1800" dirty="0">
                          <a:effectLst/>
                        </a:rPr>
                        <a:t>o igual a 40%</a:t>
                      </a:r>
                      <a:endParaRPr lang="es-PE" sz="1800" dirty="0">
                        <a:effectLst/>
                        <a:latin typeface="Times New Roman" panose="02020603050405020304" pitchFamily="18" charset="0"/>
                        <a:ea typeface="Times New Roman" panose="02020603050405020304" pitchFamily="18" charset="0"/>
                      </a:endParaRPr>
                    </a:p>
                  </a:txBody>
                  <a:tcPr marL="13409" marR="13409" marT="0" marB="0" anchor="ctr"/>
                </a:tc>
                <a:tc hMerge="1">
                  <a:txBody>
                    <a:bodyPr/>
                    <a:lstStyle/>
                    <a:p>
                      <a:endParaRPr lang="es-PE"/>
                    </a:p>
                  </a:txBody>
                  <a:tcPr/>
                </a:tc>
                <a:tc>
                  <a:txBody>
                    <a:bodyPr/>
                    <a:lstStyle/>
                    <a:p>
                      <a:pPr algn="ctr">
                        <a:lnSpc>
                          <a:spcPct val="115000"/>
                        </a:lnSpc>
                        <a:spcAft>
                          <a:spcPts val="0"/>
                        </a:spcAft>
                      </a:pPr>
                      <a:r>
                        <a:rPr lang="es-PE" sz="1800">
                          <a:effectLst/>
                        </a:rPr>
                        <a:t>Mayor de 40%</a:t>
                      </a:r>
                      <a:endParaRPr lang="es-PE" sz="1800">
                        <a:effectLst/>
                        <a:latin typeface="Times New Roman" panose="02020603050405020304" pitchFamily="18" charset="0"/>
                        <a:ea typeface="Times New Roman" panose="02020603050405020304" pitchFamily="18" charset="0"/>
                      </a:endParaRPr>
                    </a:p>
                  </a:txBody>
                  <a:tcPr marL="13409" marR="13409" marT="0" marB="0" anchor="ctr"/>
                </a:tc>
              </a:tr>
              <a:tr h="285329">
                <a:tc vMerge="1">
                  <a:txBody>
                    <a:bodyPr/>
                    <a:lstStyle/>
                    <a:p>
                      <a:pPr algn="ctr">
                        <a:lnSpc>
                          <a:spcPct val="115000"/>
                        </a:lnSpc>
                        <a:spcAft>
                          <a:spcPts val="0"/>
                        </a:spcAft>
                      </a:pPr>
                      <a:endParaRPr lang="es-PE" sz="1800" dirty="0">
                        <a:effectLst/>
                        <a:latin typeface="Times New Roman" panose="02020603050405020304" pitchFamily="18" charset="0"/>
                        <a:ea typeface="Times New Roman" panose="02020603050405020304" pitchFamily="18" charset="0"/>
                      </a:endParaRPr>
                    </a:p>
                  </a:txBody>
                  <a:tcPr marL="13409" marR="13409" marT="0" marB="0" anchor="ctr"/>
                </a:tc>
                <a:tc>
                  <a:txBody>
                    <a:bodyPr/>
                    <a:lstStyle/>
                    <a:p>
                      <a:pPr algn="ctr">
                        <a:lnSpc>
                          <a:spcPct val="115000"/>
                        </a:lnSpc>
                        <a:spcAft>
                          <a:spcPts val="0"/>
                        </a:spcAft>
                      </a:pPr>
                      <a:r>
                        <a:rPr lang="es-PE" sz="1800" dirty="0" smtClean="0">
                          <a:effectLst/>
                        </a:rPr>
                        <a:t>Umbral</a:t>
                      </a:r>
                      <a:endParaRPr lang="es-PE" sz="1800" dirty="0">
                        <a:effectLst/>
                        <a:latin typeface="Times New Roman" panose="02020603050405020304" pitchFamily="18" charset="0"/>
                        <a:ea typeface="Times New Roman" panose="02020603050405020304" pitchFamily="18" charset="0"/>
                      </a:endParaRPr>
                    </a:p>
                  </a:txBody>
                  <a:tcPr marL="13409" marR="13409" marT="0" marB="0" anchor="ctr"/>
                </a:tc>
                <a:tc>
                  <a:txBody>
                    <a:bodyPr/>
                    <a:lstStyle/>
                    <a:p>
                      <a:pPr algn="ctr">
                        <a:lnSpc>
                          <a:spcPct val="115000"/>
                        </a:lnSpc>
                        <a:spcAft>
                          <a:spcPts val="0"/>
                        </a:spcAft>
                      </a:pPr>
                      <a:r>
                        <a:rPr lang="es-PE" sz="1800" dirty="0" smtClean="0">
                          <a:effectLst/>
                        </a:rPr>
                        <a:t>Valor de 2016</a:t>
                      </a:r>
                      <a:endParaRPr lang="es-PE" sz="1800" dirty="0">
                        <a:effectLst/>
                        <a:latin typeface="Times New Roman" panose="02020603050405020304" pitchFamily="18" charset="0"/>
                        <a:ea typeface="Times New Roman" panose="02020603050405020304" pitchFamily="18" charset="0"/>
                      </a:endParaRPr>
                    </a:p>
                  </a:txBody>
                  <a:tcPr marL="13409" marR="13409" marT="0" marB="0" anchor="ctr"/>
                </a:tc>
                <a:tc>
                  <a:txBody>
                    <a:bodyPr/>
                    <a:lstStyle/>
                    <a:p>
                      <a:pPr algn="ctr">
                        <a:lnSpc>
                          <a:spcPct val="115000"/>
                        </a:lnSpc>
                        <a:spcAft>
                          <a:spcPts val="0"/>
                        </a:spcAft>
                      </a:pPr>
                      <a:r>
                        <a:rPr lang="es-PE" sz="1800" dirty="0">
                          <a:effectLst/>
                        </a:rPr>
                        <a:t>Valor de 2016</a:t>
                      </a:r>
                      <a:endParaRPr lang="es-PE" sz="1800" dirty="0">
                        <a:effectLst/>
                        <a:latin typeface="Times New Roman" panose="02020603050405020304" pitchFamily="18" charset="0"/>
                        <a:ea typeface="Times New Roman" panose="02020603050405020304" pitchFamily="18" charset="0"/>
                      </a:endParaRPr>
                    </a:p>
                  </a:txBody>
                  <a:tcPr marL="13409" marR="13409" marT="0" marB="0" anchor="ctr"/>
                </a:tc>
              </a:tr>
              <a:tr h="380439">
                <a:tc vMerge="1">
                  <a:txBody>
                    <a:bodyPr/>
                    <a:lstStyle/>
                    <a:p>
                      <a:pPr algn="ctr">
                        <a:lnSpc>
                          <a:spcPct val="115000"/>
                        </a:lnSpc>
                        <a:spcAft>
                          <a:spcPts val="0"/>
                        </a:spcAft>
                      </a:pPr>
                      <a:endParaRPr lang="es-PE" sz="1800" dirty="0">
                        <a:effectLst/>
                        <a:latin typeface="Times New Roman" panose="02020603050405020304" pitchFamily="18" charset="0"/>
                        <a:ea typeface="Times New Roman" panose="02020603050405020304" pitchFamily="18" charset="0"/>
                      </a:endParaRPr>
                    </a:p>
                  </a:txBody>
                  <a:tcPr marL="13409" marR="13409" marT="0" marB="0" anchor="ctr"/>
                </a:tc>
                <a:tc>
                  <a:txBody>
                    <a:bodyPr/>
                    <a:lstStyle/>
                    <a:p>
                      <a:pPr algn="ctr">
                        <a:lnSpc>
                          <a:spcPct val="115000"/>
                        </a:lnSpc>
                        <a:spcAft>
                          <a:spcPts val="0"/>
                        </a:spcAft>
                      </a:pPr>
                      <a:r>
                        <a:rPr lang="es-PE" sz="1800" dirty="0">
                          <a:effectLst/>
                        </a:rPr>
                        <a:t>Logro esperado</a:t>
                      </a:r>
                      <a:endParaRPr lang="es-PE" sz="1800" dirty="0">
                        <a:effectLst/>
                        <a:latin typeface="Times New Roman" panose="02020603050405020304" pitchFamily="18" charset="0"/>
                        <a:ea typeface="Times New Roman" panose="02020603050405020304" pitchFamily="18" charset="0"/>
                      </a:endParaRPr>
                    </a:p>
                  </a:txBody>
                  <a:tcPr marL="13409" marR="13409" marT="0" marB="0" anchor="ctr"/>
                </a:tc>
                <a:tc>
                  <a:txBody>
                    <a:bodyPr/>
                    <a:lstStyle/>
                    <a:p>
                      <a:pPr algn="ctr">
                        <a:lnSpc>
                          <a:spcPct val="115000"/>
                        </a:lnSpc>
                        <a:spcAft>
                          <a:spcPts val="0"/>
                        </a:spcAft>
                      </a:pPr>
                      <a:r>
                        <a:rPr lang="es-PE" sz="1800" dirty="0">
                          <a:effectLst/>
                        </a:rPr>
                        <a:t>Incremento de 10%</a:t>
                      </a:r>
                      <a:endParaRPr lang="es-PE" sz="1800" dirty="0">
                        <a:effectLst/>
                        <a:latin typeface="Times New Roman" panose="02020603050405020304" pitchFamily="18" charset="0"/>
                        <a:ea typeface="Times New Roman" panose="02020603050405020304" pitchFamily="18" charset="0"/>
                      </a:endParaRPr>
                    </a:p>
                  </a:txBody>
                  <a:tcPr marL="13409" marR="13409" marT="0" marB="0" anchor="ctr"/>
                </a:tc>
                <a:tc>
                  <a:txBody>
                    <a:bodyPr/>
                    <a:lstStyle/>
                    <a:p>
                      <a:pPr algn="ctr">
                        <a:lnSpc>
                          <a:spcPct val="115000"/>
                        </a:lnSpc>
                        <a:spcAft>
                          <a:spcPts val="0"/>
                        </a:spcAft>
                      </a:pPr>
                      <a:r>
                        <a:rPr lang="es-PE" sz="1800" dirty="0">
                          <a:effectLst/>
                        </a:rPr>
                        <a:t>Incremento de 5%</a:t>
                      </a:r>
                      <a:endParaRPr lang="es-PE" sz="1800" dirty="0">
                        <a:effectLst/>
                        <a:latin typeface="Times New Roman" panose="02020603050405020304" pitchFamily="18" charset="0"/>
                        <a:ea typeface="Times New Roman" panose="02020603050405020304" pitchFamily="18" charset="0"/>
                      </a:endParaRPr>
                    </a:p>
                  </a:txBody>
                  <a:tcPr marL="13409" marR="13409" marT="0" marB="0" anchor="ctr"/>
                </a:tc>
              </a:tr>
              <a:tr h="525585">
                <a:tc>
                  <a:txBody>
                    <a:bodyPr/>
                    <a:lstStyle/>
                    <a:p>
                      <a:pPr algn="just">
                        <a:lnSpc>
                          <a:spcPct val="115000"/>
                        </a:lnSpc>
                        <a:spcAft>
                          <a:spcPts val="0"/>
                        </a:spcAft>
                      </a:pPr>
                      <a:r>
                        <a:rPr lang="es-ES" sz="1800">
                          <a:effectLst/>
                        </a:rPr>
                        <a:t>Cálculo del porcentaje de cumplimiento</a:t>
                      </a:r>
                      <a:endParaRPr lang="es-PE" sz="1800">
                        <a:effectLst/>
                        <a:latin typeface="Times New Roman" panose="02020603050405020304" pitchFamily="18" charset="0"/>
                        <a:ea typeface="Times New Roman" panose="02020603050405020304" pitchFamily="18" charset="0"/>
                      </a:endParaRPr>
                    </a:p>
                  </a:txBody>
                  <a:tcPr marL="20689" marR="20689" marT="0" marB="0">
                    <a:solidFill>
                      <a:srgbClr val="002060"/>
                    </a:solidFill>
                  </a:tcPr>
                </a:tc>
                <a:tc gridSpan="3">
                  <a:txBody>
                    <a:bodyPr/>
                    <a:lstStyle/>
                    <a:p>
                      <a:pPr algn="just">
                        <a:lnSpc>
                          <a:spcPct val="115000"/>
                        </a:lnSpc>
                        <a:spcAft>
                          <a:spcPts val="0"/>
                        </a:spcAft>
                      </a:pPr>
                      <a:r>
                        <a:rPr lang="es-ES" sz="1800" u="sng" dirty="0">
                          <a:effectLst/>
                        </a:rPr>
                        <a:t>(Logro alcanzado – Valor umbral)</a:t>
                      </a:r>
                      <a:r>
                        <a:rPr lang="es-ES" sz="1800" dirty="0">
                          <a:effectLst/>
                        </a:rPr>
                        <a:t> x100</a:t>
                      </a:r>
                      <a:endParaRPr lang="es-PE" sz="1800" dirty="0">
                        <a:effectLst/>
                      </a:endParaRPr>
                    </a:p>
                    <a:p>
                      <a:pPr algn="just">
                        <a:lnSpc>
                          <a:spcPct val="115000"/>
                        </a:lnSpc>
                        <a:spcAft>
                          <a:spcPts val="0"/>
                        </a:spcAft>
                      </a:pPr>
                      <a:r>
                        <a:rPr lang="es-ES" sz="1800" dirty="0">
                          <a:effectLst/>
                        </a:rPr>
                        <a:t> (Logro esperado – Valor umbral)</a:t>
                      </a:r>
                      <a:endParaRPr lang="es-PE" sz="1800" dirty="0">
                        <a:effectLst/>
                        <a:latin typeface="Times New Roman" panose="02020603050405020304" pitchFamily="18" charset="0"/>
                        <a:ea typeface="Times New Roman" panose="02020603050405020304" pitchFamily="18" charset="0"/>
                      </a:endParaRPr>
                    </a:p>
                  </a:txBody>
                  <a:tcPr marL="20689" marR="20689" marT="0" marB="0"/>
                </a:tc>
                <a:tc hMerge="1">
                  <a:txBody>
                    <a:bodyPr/>
                    <a:lstStyle/>
                    <a:p>
                      <a:endParaRPr lang="es-PE"/>
                    </a:p>
                  </a:txBody>
                  <a:tcPr/>
                </a:tc>
                <a:tc hMerge="1">
                  <a:txBody>
                    <a:bodyPr/>
                    <a:lstStyle/>
                    <a:p>
                      <a:endParaRPr lang="es-PE"/>
                    </a:p>
                  </a:txBody>
                  <a:tcPr/>
                </a:tc>
              </a:tr>
              <a:tr h="269492">
                <a:tc>
                  <a:txBody>
                    <a:bodyPr/>
                    <a:lstStyle/>
                    <a:p>
                      <a:pPr algn="just">
                        <a:lnSpc>
                          <a:spcPct val="115000"/>
                        </a:lnSpc>
                        <a:spcAft>
                          <a:spcPts val="0"/>
                        </a:spcAft>
                      </a:pPr>
                      <a:r>
                        <a:rPr lang="es-ES" sz="1800">
                          <a:effectLst/>
                        </a:rPr>
                        <a:t>Frecuencia de medición</a:t>
                      </a:r>
                      <a:endParaRPr lang="es-PE" sz="1800">
                        <a:effectLst/>
                        <a:latin typeface="Times New Roman" panose="02020603050405020304" pitchFamily="18" charset="0"/>
                        <a:ea typeface="Times New Roman" panose="02020603050405020304" pitchFamily="18" charset="0"/>
                      </a:endParaRPr>
                    </a:p>
                  </a:txBody>
                  <a:tcPr marL="20689" marR="20689" marT="0" marB="0">
                    <a:solidFill>
                      <a:srgbClr val="002060"/>
                    </a:solidFill>
                  </a:tcPr>
                </a:tc>
                <a:tc gridSpan="3">
                  <a:txBody>
                    <a:bodyPr/>
                    <a:lstStyle/>
                    <a:p>
                      <a:pPr algn="just">
                        <a:lnSpc>
                          <a:spcPct val="115000"/>
                        </a:lnSpc>
                        <a:spcAft>
                          <a:spcPts val="0"/>
                        </a:spcAft>
                      </a:pPr>
                      <a:r>
                        <a:rPr lang="es-ES" sz="1800" dirty="0">
                          <a:effectLst/>
                        </a:rPr>
                        <a:t>Anual</a:t>
                      </a:r>
                      <a:endParaRPr lang="es-PE" sz="1800" dirty="0">
                        <a:effectLst/>
                        <a:latin typeface="Times New Roman" panose="02020603050405020304" pitchFamily="18" charset="0"/>
                        <a:ea typeface="Times New Roman" panose="02020603050405020304" pitchFamily="18" charset="0"/>
                      </a:endParaRPr>
                    </a:p>
                  </a:txBody>
                  <a:tcPr marL="20689" marR="20689" marT="0" marB="0"/>
                </a:tc>
                <a:tc hMerge="1">
                  <a:txBody>
                    <a:bodyPr/>
                    <a:lstStyle/>
                    <a:p>
                      <a:endParaRPr lang="es-PE"/>
                    </a:p>
                  </a:txBody>
                  <a:tcPr/>
                </a:tc>
                <a:tc hMerge="1">
                  <a:txBody>
                    <a:bodyPr/>
                    <a:lstStyle/>
                    <a:p>
                      <a:endParaRPr lang="es-PE"/>
                    </a:p>
                  </a:txBody>
                  <a:tcPr/>
                </a:tc>
              </a:tr>
              <a:tr h="564501">
                <a:tc>
                  <a:txBody>
                    <a:bodyPr/>
                    <a:lstStyle/>
                    <a:p>
                      <a:pPr algn="just">
                        <a:lnSpc>
                          <a:spcPct val="115000"/>
                        </a:lnSpc>
                        <a:spcAft>
                          <a:spcPts val="0"/>
                        </a:spcAft>
                      </a:pPr>
                      <a:r>
                        <a:rPr lang="es-ES" sz="1800" dirty="0">
                          <a:effectLst/>
                        </a:rPr>
                        <a:t>Fuente de datos</a:t>
                      </a:r>
                      <a:endParaRPr lang="es-PE" sz="1800" dirty="0">
                        <a:effectLst/>
                        <a:latin typeface="Times New Roman" panose="02020603050405020304" pitchFamily="18" charset="0"/>
                        <a:ea typeface="Times New Roman" panose="02020603050405020304" pitchFamily="18" charset="0"/>
                      </a:endParaRPr>
                    </a:p>
                  </a:txBody>
                  <a:tcPr marL="20689" marR="20689" marT="0" marB="0">
                    <a:solidFill>
                      <a:srgbClr val="002060"/>
                    </a:solidFill>
                  </a:tcPr>
                </a:tc>
                <a:tc gridSpan="3">
                  <a:txBody>
                    <a:bodyPr/>
                    <a:lstStyle/>
                    <a:p>
                      <a:pPr algn="just">
                        <a:lnSpc>
                          <a:spcPct val="115000"/>
                        </a:lnSpc>
                        <a:spcAft>
                          <a:spcPts val="0"/>
                        </a:spcAft>
                      </a:pPr>
                      <a:r>
                        <a:rPr lang="es-ES" sz="1800" dirty="0">
                          <a:effectLst/>
                        </a:rPr>
                        <a:t>SIASIS. Se considerará la información registrada </a:t>
                      </a:r>
                      <a:r>
                        <a:rPr lang="es-ES" sz="1800" dirty="0" smtClean="0">
                          <a:effectLst/>
                        </a:rPr>
                        <a:t>desde</a:t>
                      </a:r>
                      <a:r>
                        <a:rPr lang="es-ES" sz="1800" baseline="0" dirty="0" smtClean="0">
                          <a:effectLst/>
                        </a:rPr>
                        <a:t> el 1 de enero  </a:t>
                      </a:r>
                      <a:r>
                        <a:rPr lang="es-ES" sz="1800" dirty="0" smtClean="0">
                          <a:effectLst/>
                        </a:rPr>
                        <a:t>hasta </a:t>
                      </a:r>
                      <a:r>
                        <a:rPr lang="es-ES" sz="1800" dirty="0">
                          <a:effectLst/>
                        </a:rPr>
                        <a:t>el 31 de diciembre del 2017, con cierre </a:t>
                      </a:r>
                      <a:r>
                        <a:rPr lang="es-ES" sz="1800" dirty="0" smtClean="0">
                          <a:effectLst/>
                        </a:rPr>
                        <a:t>de producción a febrero del </a:t>
                      </a:r>
                      <a:r>
                        <a:rPr lang="es-ES" sz="1800" dirty="0">
                          <a:effectLst/>
                        </a:rPr>
                        <a:t>2018</a:t>
                      </a:r>
                      <a:endParaRPr lang="es-PE" sz="1800" dirty="0">
                        <a:effectLst/>
                        <a:latin typeface="Times New Roman" panose="02020603050405020304" pitchFamily="18" charset="0"/>
                        <a:ea typeface="Times New Roman" panose="02020603050405020304" pitchFamily="18" charset="0"/>
                      </a:endParaRPr>
                    </a:p>
                  </a:txBody>
                  <a:tcPr marL="20689" marR="20689" marT="0" marB="0"/>
                </a:tc>
                <a:tc hMerge="1">
                  <a:txBody>
                    <a:bodyPr/>
                    <a:lstStyle/>
                    <a:p>
                      <a:endParaRPr lang="es-PE"/>
                    </a:p>
                  </a:txBody>
                  <a:tcPr/>
                </a:tc>
                <a:tc hMerge="1">
                  <a:txBody>
                    <a:bodyPr/>
                    <a:lstStyle/>
                    <a:p>
                      <a:endParaRPr lang="es-PE"/>
                    </a:p>
                  </a:txBody>
                  <a:tcPr/>
                </a:tc>
              </a:tr>
              <a:tr h="564501">
                <a:tc>
                  <a:txBody>
                    <a:bodyPr/>
                    <a:lstStyle/>
                    <a:p>
                      <a:pPr algn="just">
                        <a:lnSpc>
                          <a:spcPct val="115000"/>
                        </a:lnSpc>
                        <a:spcAft>
                          <a:spcPts val="0"/>
                        </a:spcAft>
                      </a:pPr>
                      <a:r>
                        <a:rPr lang="es-ES" sz="1800" dirty="0" smtClean="0">
                          <a:effectLst/>
                        </a:rPr>
                        <a:t>Área </a:t>
                      </a:r>
                      <a:r>
                        <a:rPr lang="es-ES" sz="1800" dirty="0">
                          <a:effectLst/>
                        </a:rPr>
                        <a:t>responsable técnica</a:t>
                      </a:r>
                      <a:endParaRPr lang="es-PE" sz="1800" dirty="0">
                        <a:effectLst/>
                        <a:latin typeface="Times New Roman" panose="02020603050405020304" pitchFamily="18" charset="0"/>
                        <a:ea typeface="Times New Roman" panose="02020603050405020304" pitchFamily="18" charset="0"/>
                      </a:endParaRPr>
                    </a:p>
                  </a:txBody>
                  <a:tcPr marL="20689" marR="20689" marT="0" marB="0">
                    <a:solidFill>
                      <a:srgbClr val="002060"/>
                    </a:solidFill>
                  </a:tcPr>
                </a:tc>
                <a:tc gridSpan="3">
                  <a:txBody>
                    <a:bodyPr/>
                    <a:lstStyle/>
                    <a:p>
                      <a:pPr algn="just">
                        <a:lnSpc>
                          <a:spcPct val="115000"/>
                        </a:lnSpc>
                        <a:spcAft>
                          <a:spcPts val="0"/>
                        </a:spcAft>
                      </a:pPr>
                      <a:r>
                        <a:rPr lang="es-ES" sz="1800">
                          <a:effectLst/>
                        </a:rPr>
                        <a:t>Dirección de Intervenciones Estratégicas por Etapas de Vida. Dirección General de Intervenciones Estratégicas en Salud Pública. </a:t>
                      </a:r>
                      <a:endParaRPr lang="es-PE" sz="1800">
                        <a:effectLst/>
                        <a:latin typeface="Times New Roman" panose="02020603050405020304" pitchFamily="18" charset="0"/>
                        <a:ea typeface="Times New Roman" panose="02020603050405020304" pitchFamily="18" charset="0"/>
                      </a:endParaRPr>
                    </a:p>
                  </a:txBody>
                  <a:tcPr marL="20689" marR="20689" marT="0" marB="0"/>
                </a:tc>
                <a:tc hMerge="1">
                  <a:txBody>
                    <a:bodyPr/>
                    <a:lstStyle/>
                    <a:p>
                      <a:endParaRPr lang="es-PE"/>
                    </a:p>
                  </a:txBody>
                  <a:tcPr/>
                </a:tc>
                <a:tc hMerge="1">
                  <a:txBody>
                    <a:bodyPr/>
                    <a:lstStyle/>
                    <a:p>
                      <a:endParaRPr lang="es-PE"/>
                    </a:p>
                  </a:txBody>
                  <a:tcPr/>
                </a:tc>
              </a:tr>
              <a:tr h="0">
                <a:tc>
                  <a:txBody>
                    <a:bodyPr/>
                    <a:lstStyle/>
                    <a:p>
                      <a:pPr algn="just">
                        <a:lnSpc>
                          <a:spcPct val="115000"/>
                        </a:lnSpc>
                        <a:spcAft>
                          <a:spcPts val="0"/>
                        </a:spcAft>
                      </a:pPr>
                      <a:r>
                        <a:rPr lang="es-ES" sz="1800" dirty="0">
                          <a:effectLst/>
                        </a:rPr>
                        <a:t>Área responsable de información</a:t>
                      </a:r>
                      <a:endParaRPr lang="es-PE" sz="1800" dirty="0">
                        <a:effectLst/>
                        <a:latin typeface="Times New Roman" panose="02020603050405020304" pitchFamily="18" charset="0"/>
                        <a:ea typeface="Times New Roman" panose="02020603050405020304" pitchFamily="18" charset="0"/>
                      </a:endParaRPr>
                    </a:p>
                  </a:txBody>
                  <a:tcPr marL="20689" marR="20689" marT="0" marB="0">
                    <a:solidFill>
                      <a:srgbClr val="002060"/>
                    </a:solidFill>
                  </a:tcPr>
                </a:tc>
                <a:tc gridSpan="3">
                  <a:txBody>
                    <a:bodyPr/>
                    <a:lstStyle/>
                    <a:p>
                      <a:pPr algn="just">
                        <a:lnSpc>
                          <a:spcPct val="115000"/>
                        </a:lnSpc>
                        <a:spcAft>
                          <a:spcPts val="0"/>
                        </a:spcAft>
                      </a:pPr>
                      <a:r>
                        <a:rPr lang="es-ES" sz="1800" dirty="0">
                          <a:effectLst/>
                        </a:rPr>
                        <a:t>La Gerencia de Riesgos y Evaluación de Prestaciones del Seguro Integral de Salud (SIS).</a:t>
                      </a:r>
                      <a:endParaRPr lang="es-PE" sz="1800" dirty="0">
                        <a:effectLst/>
                        <a:latin typeface="Times New Roman" panose="02020603050405020304" pitchFamily="18" charset="0"/>
                        <a:ea typeface="Times New Roman" panose="02020603050405020304" pitchFamily="18" charset="0"/>
                      </a:endParaRPr>
                    </a:p>
                  </a:txBody>
                  <a:tcPr marL="20689" marR="20689" marT="0" marB="0"/>
                </a:tc>
                <a:tc hMerge="1">
                  <a:txBody>
                    <a:bodyPr/>
                    <a:lstStyle/>
                    <a:p>
                      <a:endParaRPr lang="es-PE"/>
                    </a:p>
                  </a:txBody>
                  <a:tcPr/>
                </a:tc>
                <a:tc hMerge="1">
                  <a:txBody>
                    <a:bodyPr/>
                    <a:lstStyle/>
                    <a:p>
                      <a:endParaRPr lang="es-PE"/>
                    </a:p>
                  </a:txBody>
                  <a:tcPr/>
                </a:tc>
              </a:tr>
            </a:tbl>
          </a:graphicData>
        </a:graphic>
      </p:graphicFrame>
    </p:spTree>
    <p:extLst>
      <p:ext uri="{BB962C8B-B14F-4D97-AF65-F5344CB8AC3E}">
        <p14:creationId xmlns:p14="http://schemas.microsoft.com/office/powerpoint/2010/main" val="351805419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37945851"/>
              </p:ext>
            </p:extLst>
          </p:nvPr>
        </p:nvGraphicFramePr>
        <p:xfrm>
          <a:off x="0" y="0"/>
          <a:ext cx="12192001" cy="6866387"/>
        </p:xfrm>
        <a:graphic>
          <a:graphicData uri="http://schemas.openxmlformats.org/drawingml/2006/table">
            <a:tbl>
              <a:tblPr firstRow="1" firstCol="1" bandRow="1">
                <a:tableStyleId>{5C22544A-7EE6-4342-B048-85BDC9FD1C3A}</a:tableStyleId>
              </a:tblPr>
              <a:tblGrid>
                <a:gridCol w="1465882"/>
                <a:gridCol w="8823425"/>
                <a:gridCol w="1902694"/>
              </a:tblGrid>
              <a:tr h="482341">
                <a:tc>
                  <a:txBody>
                    <a:bodyPr/>
                    <a:lstStyle/>
                    <a:p>
                      <a:pPr algn="ctr">
                        <a:lnSpc>
                          <a:spcPct val="115000"/>
                        </a:lnSpc>
                        <a:spcAft>
                          <a:spcPts val="0"/>
                        </a:spcAft>
                      </a:pPr>
                      <a:r>
                        <a:rPr lang="es-ES" sz="1800" dirty="0">
                          <a:effectLst/>
                        </a:rPr>
                        <a:t>Nombre </a:t>
                      </a:r>
                      <a:endParaRPr lang="es-PE" sz="2800" dirty="0">
                        <a:effectLst/>
                        <a:latin typeface="Times New Roman" panose="02020603050405020304" pitchFamily="18" charset="0"/>
                        <a:ea typeface="Times New Roman" panose="02020603050405020304" pitchFamily="18" charset="0"/>
                      </a:endParaRPr>
                    </a:p>
                  </a:txBody>
                  <a:tcPr marL="15070" marR="15070" marT="0" marB="0">
                    <a:solidFill>
                      <a:srgbClr val="002060"/>
                    </a:solidFill>
                  </a:tcPr>
                </a:tc>
                <a:tc gridSpan="2">
                  <a:txBody>
                    <a:bodyPr/>
                    <a:lstStyle/>
                    <a:p>
                      <a:pPr algn="just">
                        <a:lnSpc>
                          <a:spcPct val="115000"/>
                        </a:lnSpc>
                        <a:spcAft>
                          <a:spcPts val="0"/>
                        </a:spcAft>
                      </a:pPr>
                      <a:r>
                        <a:rPr lang="es-ES" sz="2800" dirty="0">
                          <a:effectLst/>
                        </a:rPr>
                        <a:t>Porcentaje de recién nacidos con dos controles CRED.</a:t>
                      </a:r>
                      <a:endParaRPr lang="es-PE" sz="2800" dirty="0">
                        <a:effectLst/>
                        <a:latin typeface="Times New Roman" panose="02020603050405020304" pitchFamily="18" charset="0"/>
                        <a:ea typeface="Times New Roman" panose="02020603050405020304" pitchFamily="18" charset="0"/>
                      </a:endParaRPr>
                    </a:p>
                  </a:txBody>
                  <a:tcPr marL="15070" marR="15070" marT="0" marB="0">
                    <a:solidFill>
                      <a:srgbClr val="002060"/>
                    </a:solidFill>
                  </a:tcPr>
                </a:tc>
                <a:tc hMerge="1">
                  <a:txBody>
                    <a:bodyPr/>
                    <a:lstStyle/>
                    <a:p>
                      <a:endParaRPr lang="es-PE"/>
                    </a:p>
                  </a:txBody>
                  <a:tcPr/>
                </a:tc>
              </a:tr>
              <a:tr h="335561">
                <a:tc>
                  <a:txBody>
                    <a:bodyPr/>
                    <a:lstStyle/>
                    <a:p>
                      <a:pPr algn="just">
                        <a:lnSpc>
                          <a:spcPct val="115000"/>
                        </a:lnSpc>
                        <a:spcAft>
                          <a:spcPts val="0"/>
                        </a:spcAft>
                      </a:pPr>
                      <a:r>
                        <a:rPr lang="es-ES" sz="1600" dirty="0">
                          <a:effectLst/>
                        </a:rPr>
                        <a:t>Tipo</a:t>
                      </a:r>
                      <a:endParaRPr lang="es-PE" sz="1600" dirty="0">
                        <a:effectLst/>
                        <a:latin typeface="Times New Roman" panose="02020603050405020304" pitchFamily="18" charset="0"/>
                        <a:ea typeface="Times New Roman" panose="02020603050405020304" pitchFamily="18" charset="0"/>
                      </a:endParaRPr>
                    </a:p>
                  </a:txBody>
                  <a:tcPr marL="15070" marR="15070" marT="0" marB="0">
                    <a:solidFill>
                      <a:srgbClr val="002060"/>
                    </a:solidFill>
                  </a:tcPr>
                </a:tc>
                <a:tc gridSpan="2">
                  <a:txBody>
                    <a:bodyPr/>
                    <a:lstStyle/>
                    <a:p>
                      <a:pPr algn="just">
                        <a:lnSpc>
                          <a:spcPct val="115000"/>
                        </a:lnSpc>
                        <a:spcAft>
                          <a:spcPts val="0"/>
                        </a:spcAft>
                      </a:pPr>
                      <a:r>
                        <a:rPr lang="es-ES" sz="1600" dirty="0">
                          <a:effectLst/>
                        </a:rPr>
                        <a:t>Indicador de desempeño.</a:t>
                      </a:r>
                      <a:endParaRPr lang="es-PE" sz="1600" dirty="0">
                        <a:effectLst/>
                        <a:latin typeface="Times New Roman" panose="02020603050405020304" pitchFamily="18" charset="0"/>
                        <a:ea typeface="Times New Roman" panose="02020603050405020304" pitchFamily="18" charset="0"/>
                      </a:endParaRPr>
                    </a:p>
                  </a:txBody>
                  <a:tcPr marL="15070" marR="15070" marT="0" marB="0"/>
                </a:tc>
                <a:tc hMerge="1">
                  <a:txBody>
                    <a:bodyPr/>
                    <a:lstStyle/>
                    <a:p>
                      <a:endParaRPr lang="es-PE"/>
                    </a:p>
                  </a:txBody>
                  <a:tcPr/>
                </a:tc>
              </a:tr>
              <a:tr h="335561">
                <a:tc>
                  <a:txBody>
                    <a:bodyPr/>
                    <a:lstStyle/>
                    <a:p>
                      <a:pPr algn="just">
                        <a:lnSpc>
                          <a:spcPct val="115000"/>
                        </a:lnSpc>
                        <a:spcAft>
                          <a:spcPts val="0"/>
                        </a:spcAft>
                      </a:pPr>
                      <a:r>
                        <a:rPr lang="es-ES" sz="1600" dirty="0">
                          <a:effectLst/>
                        </a:rPr>
                        <a:t>Institución</a:t>
                      </a:r>
                      <a:endParaRPr lang="es-PE" sz="1600" dirty="0">
                        <a:effectLst/>
                        <a:latin typeface="Times New Roman" panose="02020603050405020304" pitchFamily="18" charset="0"/>
                        <a:ea typeface="Times New Roman" panose="02020603050405020304" pitchFamily="18" charset="0"/>
                      </a:endParaRPr>
                    </a:p>
                  </a:txBody>
                  <a:tcPr marL="15070" marR="15070" marT="0" marB="0">
                    <a:solidFill>
                      <a:srgbClr val="002060"/>
                    </a:solidFill>
                  </a:tcPr>
                </a:tc>
                <a:tc gridSpan="2">
                  <a:txBody>
                    <a:bodyPr/>
                    <a:lstStyle/>
                    <a:p>
                      <a:pPr algn="just">
                        <a:lnSpc>
                          <a:spcPct val="115000"/>
                        </a:lnSpc>
                        <a:spcAft>
                          <a:spcPts val="0"/>
                        </a:spcAft>
                      </a:pPr>
                      <a:r>
                        <a:rPr lang="es-ES" sz="1600">
                          <a:effectLst/>
                        </a:rPr>
                        <a:t>DIRIS y Red de salud.</a:t>
                      </a:r>
                      <a:endParaRPr lang="es-PE" sz="1600">
                        <a:effectLst/>
                        <a:latin typeface="Times New Roman" panose="02020603050405020304" pitchFamily="18" charset="0"/>
                        <a:ea typeface="Times New Roman" panose="02020603050405020304" pitchFamily="18" charset="0"/>
                      </a:endParaRPr>
                    </a:p>
                  </a:txBody>
                  <a:tcPr marL="15070" marR="15070" marT="0" marB="0"/>
                </a:tc>
                <a:tc hMerge="1">
                  <a:txBody>
                    <a:bodyPr/>
                    <a:lstStyle/>
                    <a:p>
                      <a:endParaRPr lang="es-PE"/>
                    </a:p>
                  </a:txBody>
                  <a:tcPr/>
                </a:tc>
              </a:tr>
              <a:tr h="1006683">
                <a:tc>
                  <a:txBody>
                    <a:bodyPr/>
                    <a:lstStyle/>
                    <a:p>
                      <a:pPr algn="just">
                        <a:lnSpc>
                          <a:spcPct val="115000"/>
                        </a:lnSpc>
                        <a:spcAft>
                          <a:spcPts val="0"/>
                        </a:spcAft>
                      </a:pPr>
                      <a:r>
                        <a:rPr lang="es-ES" sz="1600" dirty="0">
                          <a:effectLst/>
                        </a:rPr>
                        <a:t>Definición</a:t>
                      </a:r>
                      <a:endParaRPr lang="es-PE" sz="1600" dirty="0">
                        <a:effectLst/>
                        <a:latin typeface="Times New Roman" panose="02020603050405020304" pitchFamily="18" charset="0"/>
                        <a:ea typeface="Times New Roman" panose="02020603050405020304" pitchFamily="18" charset="0"/>
                      </a:endParaRPr>
                    </a:p>
                  </a:txBody>
                  <a:tcPr marL="15070" marR="15070" marT="0" marB="0">
                    <a:solidFill>
                      <a:srgbClr val="002060"/>
                    </a:solidFill>
                  </a:tcPr>
                </a:tc>
                <a:tc gridSpan="2">
                  <a:txBody>
                    <a:bodyPr/>
                    <a:lstStyle/>
                    <a:p>
                      <a:pPr algn="just">
                        <a:lnSpc>
                          <a:spcPct val="115000"/>
                        </a:lnSpc>
                        <a:spcAft>
                          <a:spcPts val="0"/>
                        </a:spcAft>
                      </a:pPr>
                      <a:r>
                        <a:rPr lang="es-ES" sz="1600">
                          <a:effectLst/>
                        </a:rPr>
                        <a:t>Mide el porcentaje de neonatos que ha recibido 2 controles de crecimiento y desarrollo (CRED) durante los primeros quince días de nacido. Los controles pueden ser realizados en el establecimiento de salud o en vivienda como parte de la visita domiciliaria.</a:t>
                      </a:r>
                      <a:endParaRPr lang="es-PE" sz="1600">
                        <a:effectLst/>
                        <a:latin typeface="Times New Roman" panose="02020603050405020304" pitchFamily="18" charset="0"/>
                        <a:ea typeface="Times New Roman" panose="02020603050405020304" pitchFamily="18" charset="0"/>
                      </a:endParaRPr>
                    </a:p>
                  </a:txBody>
                  <a:tcPr marL="15070" marR="15070" marT="0" marB="0"/>
                </a:tc>
                <a:tc hMerge="1">
                  <a:txBody>
                    <a:bodyPr/>
                    <a:lstStyle/>
                    <a:p>
                      <a:endParaRPr lang="es-PE"/>
                    </a:p>
                  </a:txBody>
                  <a:tcPr/>
                </a:tc>
              </a:tr>
              <a:tr h="3355610">
                <a:tc>
                  <a:txBody>
                    <a:bodyPr/>
                    <a:lstStyle/>
                    <a:p>
                      <a:pPr algn="just">
                        <a:lnSpc>
                          <a:spcPct val="115000"/>
                        </a:lnSpc>
                        <a:spcAft>
                          <a:spcPts val="0"/>
                        </a:spcAft>
                      </a:pPr>
                      <a:r>
                        <a:rPr lang="es-ES" sz="1600" dirty="0">
                          <a:effectLst/>
                        </a:rPr>
                        <a:t>Justificación</a:t>
                      </a:r>
                      <a:endParaRPr lang="es-PE" sz="1600" dirty="0">
                        <a:effectLst/>
                        <a:latin typeface="Times New Roman" panose="02020603050405020304" pitchFamily="18" charset="0"/>
                        <a:ea typeface="Times New Roman" panose="02020603050405020304" pitchFamily="18" charset="0"/>
                      </a:endParaRPr>
                    </a:p>
                  </a:txBody>
                  <a:tcPr marL="15070" marR="15070" marT="0" marB="0">
                    <a:solidFill>
                      <a:srgbClr val="002060"/>
                    </a:solidFill>
                  </a:tcPr>
                </a:tc>
                <a:tc gridSpan="2">
                  <a:txBody>
                    <a:bodyPr/>
                    <a:lstStyle/>
                    <a:p>
                      <a:pPr algn="just">
                        <a:lnSpc>
                          <a:spcPct val="115000"/>
                        </a:lnSpc>
                        <a:spcAft>
                          <a:spcPts val="0"/>
                        </a:spcAft>
                      </a:pPr>
                      <a:r>
                        <a:rPr lang="es-ES" sz="1600" dirty="0">
                          <a:effectLst/>
                        </a:rPr>
                        <a:t>Los controles realizados durante la etapa neonatal contribuyen con la disminución de la mortalidad neonatal al identificar e intervenir precozmente sobre factores de riesgo o alteraciones del crecimiento y desarrollo del Recién Nacido (RN) y su madre, así mismo se promueve el desarrollo infantil temprano al fortalecer las prácticas de cuidado y alimentación del niño en el hogar a través de la consejería y sesiones demostrativas.</a:t>
                      </a:r>
                      <a:endParaRPr lang="es-PE" sz="1600" dirty="0">
                        <a:effectLst/>
                      </a:endParaRPr>
                    </a:p>
                    <a:p>
                      <a:pPr algn="just">
                        <a:lnSpc>
                          <a:spcPct val="115000"/>
                        </a:lnSpc>
                        <a:spcAft>
                          <a:spcPts val="0"/>
                        </a:spcAft>
                      </a:pPr>
                      <a:r>
                        <a:rPr lang="es-ES" sz="1600" dirty="0">
                          <a:effectLst/>
                        </a:rPr>
                        <a:t>La NTS N°106 -MINS/VDGSP-V.01: "Norma Técnica de Salud para la Atención Integral de Salud Neonatal", aprobada por RM N° 828-2013/MINSA, establece el 1° control del recién nacido a las 48 horas del alta institucional, y luego 01 control cada semana.</a:t>
                      </a:r>
                      <a:endParaRPr lang="es-PE" sz="1600" dirty="0">
                        <a:effectLst/>
                      </a:endParaRPr>
                    </a:p>
                    <a:p>
                      <a:pPr algn="just">
                        <a:lnSpc>
                          <a:spcPct val="115000"/>
                        </a:lnSpc>
                        <a:spcAft>
                          <a:spcPts val="0"/>
                        </a:spcAft>
                      </a:pPr>
                      <a:r>
                        <a:rPr lang="es-ES" sz="1600" dirty="0">
                          <a:effectLst/>
                        </a:rPr>
                        <a:t>La NTS N° NTS N°137 / MINSA -2017/DGIESP: Norma Técnica de Salud para el Control De Crecimiento y Desarrollo de la Niña y el Niño Menor de Cinco Años, aprobada por RM N° RM N° 537 – 2017/ MINSA, establece 4 controles para el recién nacido el 1° a las 48 horas del alta, el 2° a los 7dias de vida, el 3° a los 14 días de vida y el 4° a los 21 días de vida.</a:t>
                      </a:r>
                      <a:endParaRPr lang="es-PE" sz="1600" dirty="0">
                        <a:effectLst/>
                        <a:latin typeface="Times New Roman" panose="02020603050405020304" pitchFamily="18" charset="0"/>
                        <a:ea typeface="Times New Roman" panose="02020603050405020304" pitchFamily="18" charset="0"/>
                      </a:endParaRPr>
                    </a:p>
                  </a:txBody>
                  <a:tcPr marL="15070" marR="15070" marT="0" marB="0"/>
                </a:tc>
                <a:tc hMerge="1">
                  <a:txBody>
                    <a:bodyPr/>
                    <a:lstStyle/>
                    <a:p>
                      <a:endParaRPr lang="es-PE"/>
                    </a:p>
                  </a:txBody>
                  <a:tcPr/>
                </a:tc>
              </a:tr>
              <a:tr h="1342244">
                <a:tc>
                  <a:txBody>
                    <a:bodyPr/>
                    <a:lstStyle/>
                    <a:p>
                      <a:pPr algn="just">
                        <a:lnSpc>
                          <a:spcPct val="115000"/>
                        </a:lnSpc>
                        <a:spcAft>
                          <a:spcPts val="0"/>
                        </a:spcAft>
                      </a:pPr>
                      <a:r>
                        <a:rPr lang="es-ES" sz="1600" dirty="0">
                          <a:effectLst/>
                        </a:rPr>
                        <a:t>Fórmula del indicador</a:t>
                      </a:r>
                      <a:endParaRPr lang="es-PE" sz="1600" dirty="0">
                        <a:effectLst/>
                        <a:latin typeface="Times New Roman" panose="02020603050405020304" pitchFamily="18" charset="0"/>
                        <a:ea typeface="Times New Roman" panose="02020603050405020304" pitchFamily="18" charset="0"/>
                      </a:endParaRPr>
                    </a:p>
                  </a:txBody>
                  <a:tcPr marL="15070" marR="15070" marT="0" marB="0">
                    <a:solidFill>
                      <a:srgbClr val="002060"/>
                    </a:solidFill>
                  </a:tcPr>
                </a:tc>
                <a:tc>
                  <a:txBody>
                    <a:bodyPr/>
                    <a:lstStyle/>
                    <a:p>
                      <a:pPr algn="ctr">
                        <a:lnSpc>
                          <a:spcPct val="115000"/>
                        </a:lnSpc>
                        <a:spcAft>
                          <a:spcPts val="0"/>
                        </a:spcAft>
                      </a:pPr>
                      <a:r>
                        <a:rPr lang="es-ES" sz="1600" dirty="0">
                          <a:effectLst/>
                        </a:rPr>
                        <a:t> </a:t>
                      </a:r>
                      <a:endParaRPr lang="es-PE" sz="1600" dirty="0">
                        <a:effectLst/>
                      </a:endParaRPr>
                    </a:p>
                    <a:p>
                      <a:pPr algn="ctr">
                        <a:lnSpc>
                          <a:spcPct val="115000"/>
                        </a:lnSpc>
                        <a:spcAft>
                          <a:spcPts val="0"/>
                        </a:spcAft>
                      </a:pPr>
                      <a:r>
                        <a:rPr lang="es-ES" sz="1600" dirty="0">
                          <a:effectLst/>
                        </a:rPr>
                        <a:t>N° Total de RN asegurados al SIS con dos controles CRED dentro de los primeros 15 días</a:t>
                      </a:r>
                      <a:endParaRPr lang="es-PE" sz="1600" dirty="0">
                        <a:effectLst/>
                      </a:endParaRPr>
                    </a:p>
                    <a:p>
                      <a:pPr algn="just">
                        <a:lnSpc>
                          <a:spcPct val="115000"/>
                        </a:lnSpc>
                        <a:spcAft>
                          <a:spcPts val="0"/>
                        </a:spcAft>
                      </a:pPr>
                      <a:r>
                        <a:rPr lang="es-ES" sz="1600" dirty="0">
                          <a:effectLst/>
                        </a:rPr>
                        <a:t>                      </a:t>
                      </a:r>
                      <a:endParaRPr lang="es-PE" sz="1600" dirty="0">
                        <a:effectLst/>
                      </a:endParaRPr>
                    </a:p>
                    <a:p>
                      <a:pPr algn="just">
                        <a:lnSpc>
                          <a:spcPct val="115000"/>
                        </a:lnSpc>
                        <a:spcAft>
                          <a:spcPts val="0"/>
                        </a:spcAft>
                      </a:pPr>
                      <a:r>
                        <a:rPr lang="es-ES" sz="1600" dirty="0">
                          <a:effectLst/>
                        </a:rPr>
                        <a:t>                    N° Total de RN asegurados al SIS</a:t>
                      </a:r>
                      <a:endParaRPr lang="es-PE" sz="1600" dirty="0">
                        <a:effectLst/>
                        <a:latin typeface="Times New Roman" panose="02020603050405020304" pitchFamily="18" charset="0"/>
                        <a:ea typeface="Times New Roman" panose="02020603050405020304" pitchFamily="18" charset="0"/>
                      </a:endParaRPr>
                    </a:p>
                  </a:txBody>
                  <a:tcPr marL="15070" marR="15070" marT="0" marB="0"/>
                </a:tc>
                <a:tc>
                  <a:txBody>
                    <a:bodyPr/>
                    <a:lstStyle/>
                    <a:p>
                      <a:pPr algn="ctr">
                        <a:lnSpc>
                          <a:spcPct val="115000"/>
                        </a:lnSpc>
                        <a:spcAft>
                          <a:spcPts val="0"/>
                        </a:spcAft>
                      </a:pPr>
                      <a:r>
                        <a:rPr lang="es-ES" sz="1600" dirty="0">
                          <a:effectLst/>
                        </a:rPr>
                        <a:t>Fórmula del indicador</a:t>
                      </a:r>
                      <a:endParaRPr lang="es-PE" sz="1600" dirty="0">
                        <a:effectLst/>
                        <a:latin typeface="Times New Roman" panose="02020603050405020304" pitchFamily="18" charset="0"/>
                        <a:ea typeface="Times New Roman" panose="02020603050405020304" pitchFamily="18" charset="0"/>
                      </a:endParaRPr>
                    </a:p>
                  </a:txBody>
                  <a:tcPr marL="15070" marR="15070" marT="0" marB="0"/>
                </a:tc>
              </a:tr>
            </a:tbl>
          </a:graphicData>
        </a:graphic>
      </p:graphicFrame>
      <p:cxnSp>
        <p:nvCxnSpPr>
          <p:cNvPr id="5" name="7 Conector recto"/>
          <p:cNvCxnSpPr/>
          <p:nvPr/>
        </p:nvCxnSpPr>
        <p:spPr>
          <a:xfrm>
            <a:off x="1937983" y="6045958"/>
            <a:ext cx="7806519" cy="13648"/>
          </a:xfrm>
          <a:prstGeom prst="line">
            <a:avLst/>
          </a:prstGeom>
          <a:noFill/>
          <a:ln w="12700" cap="flat" cmpd="sng" algn="ctr">
            <a:solidFill>
              <a:sysClr val="windowText" lastClr="000000">
                <a:shade val="95000"/>
                <a:satMod val="105000"/>
              </a:sysClr>
            </a:solidFill>
            <a:prstDash val="solid"/>
          </a:ln>
          <a:effectLst/>
        </p:spPr>
      </p:cxnSp>
    </p:spTree>
    <p:extLst>
      <p:ext uri="{BB962C8B-B14F-4D97-AF65-F5344CB8AC3E}">
        <p14:creationId xmlns:p14="http://schemas.microsoft.com/office/powerpoint/2010/main" val="381248300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513929388"/>
              </p:ext>
            </p:extLst>
          </p:nvPr>
        </p:nvGraphicFramePr>
        <p:xfrm>
          <a:off x="0" y="0"/>
          <a:ext cx="12192000" cy="6858001"/>
        </p:xfrm>
        <a:graphic>
          <a:graphicData uri="http://schemas.openxmlformats.org/drawingml/2006/table">
            <a:tbl>
              <a:tblPr firstRow="1" firstCol="1" bandRow="1">
                <a:tableStyleId>{5C22544A-7EE6-4342-B048-85BDC9FD1C3A}</a:tableStyleId>
              </a:tblPr>
              <a:tblGrid>
                <a:gridCol w="1460401"/>
                <a:gridCol w="9014473"/>
                <a:gridCol w="1717126"/>
              </a:tblGrid>
              <a:tr h="437745">
                <a:tc>
                  <a:txBody>
                    <a:bodyPr/>
                    <a:lstStyle/>
                    <a:p>
                      <a:pPr>
                        <a:spcAft>
                          <a:spcPts val="0"/>
                        </a:spcAft>
                      </a:pPr>
                      <a:r>
                        <a:rPr lang="es-ES" sz="2400" dirty="0">
                          <a:effectLst/>
                        </a:rPr>
                        <a:t>Nombre </a:t>
                      </a:r>
                      <a:endParaRPr lang="es-PE" sz="2400" dirty="0">
                        <a:effectLst/>
                        <a:latin typeface="Times New Roman" panose="02020603050405020304" pitchFamily="18" charset="0"/>
                        <a:ea typeface="Times New Roman" panose="02020603050405020304" pitchFamily="18" charset="0"/>
                      </a:endParaRPr>
                    </a:p>
                  </a:txBody>
                  <a:tcPr marL="35928" marR="35928" marT="0" marB="0" anchor="ctr">
                    <a:solidFill>
                      <a:srgbClr val="002060"/>
                    </a:solidFill>
                  </a:tcPr>
                </a:tc>
                <a:tc gridSpan="2">
                  <a:txBody>
                    <a:bodyPr/>
                    <a:lstStyle/>
                    <a:p>
                      <a:pPr>
                        <a:spcAft>
                          <a:spcPts val="0"/>
                        </a:spcAft>
                      </a:pPr>
                      <a:r>
                        <a:rPr lang="es-ES" sz="2400" dirty="0">
                          <a:effectLst/>
                        </a:rPr>
                        <a:t>Porcentaje de gestantes con Paquete Preventivo Completo</a:t>
                      </a:r>
                      <a:endParaRPr lang="es-PE" sz="2400" dirty="0">
                        <a:effectLst/>
                        <a:latin typeface="Times New Roman" panose="02020603050405020304" pitchFamily="18" charset="0"/>
                        <a:ea typeface="Times New Roman" panose="02020603050405020304" pitchFamily="18" charset="0"/>
                      </a:endParaRPr>
                    </a:p>
                  </a:txBody>
                  <a:tcPr marL="35928" marR="35928" marT="0" marB="0" anchor="ctr">
                    <a:solidFill>
                      <a:srgbClr val="002060"/>
                    </a:solidFill>
                  </a:tcPr>
                </a:tc>
                <a:tc hMerge="1">
                  <a:txBody>
                    <a:bodyPr/>
                    <a:lstStyle/>
                    <a:p>
                      <a:endParaRPr lang="es-PE"/>
                    </a:p>
                  </a:txBody>
                  <a:tcPr/>
                </a:tc>
              </a:tr>
              <a:tr h="291830">
                <a:tc>
                  <a:txBody>
                    <a:bodyPr/>
                    <a:lstStyle/>
                    <a:p>
                      <a:pPr>
                        <a:spcAft>
                          <a:spcPts val="0"/>
                        </a:spcAft>
                      </a:pPr>
                      <a:r>
                        <a:rPr lang="es-ES" sz="1600">
                          <a:effectLst/>
                        </a:rPr>
                        <a:t>Tipo</a:t>
                      </a:r>
                      <a:endParaRPr lang="es-PE" sz="1600">
                        <a:effectLst/>
                        <a:latin typeface="Times New Roman" panose="02020603050405020304" pitchFamily="18" charset="0"/>
                        <a:ea typeface="Times New Roman" panose="02020603050405020304" pitchFamily="18" charset="0"/>
                      </a:endParaRPr>
                    </a:p>
                  </a:txBody>
                  <a:tcPr marL="35928" marR="35928" marT="0" marB="0" anchor="ctr">
                    <a:solidFill>
                      <a:srgbClr val="002060"/>
                    </a:solidFill>
                  </a:tcPr>
                </a:tc>
                <a:tc gridSpan="2">
                  <a:txBody>
                    <a:bodyPr/>
                    <a:lstStyle/>
                    <a:p>
                      <a:pPr>
                        <a:spcAft>
                          <a:spcPts val="0"/>
                        </a:spcAft>
                      </a:pPr>
                      <a:r>
                        <a:rPr lang="es-ES" sz="1600" dirty="0">
                          <a:effectLst/>
                        </a:rPr>
                        <a:t>Indicador de desempeño.</a:t>
                      </a:r>
                      <a:endParaRPr lang="es-PE" sz="1600" dirty="0">
                        <a:effectLst/>
                        <a:latin typeface="Times New Roman" panose="02020603050405020304" pitchFamily="18" charset="0"/>
                        <a:ea typeface="Times New Roman" panose="02020603050405020304" pitchFamily="18" charset="0"/>
                      </a:endParaRPr>
                    </a:p>
                  </a:txBody>
                  <a:tcPr marL="35928" marR="35928" marT="0" marB="0" anchor="ctr"/>
                </a:tc>
                <a:tc hMerge="1">
                  <a:txBody>
                    <a:bodyPr/>
                    <a:lstStyle/>
                    <a:p>
                      <a:endParaRPr lang="es-PE"/>
                    </a:p>
                  </a:txBody>
                  <a:tcPr/>
                </a:tc>
              </a:tr>
              <a:tr h="291830">
                <a:tc>
                  <a:txBody>
                    <a:bodyPr/>
                    <a:lstStyle/>
                    <a:p>
                      <a:pPr>
                        <a:spcAft>
                          <a:spcPts val="0"/>
                        </a:spcAft>
                      </a:pPr>
                      <a:r>
                        <a:rPr lang="es-ES" sz="1600">
                          <a:effectLst/>
                        </a:rPr>
                        <a:t>Institución</a:t>
                      </a:r>
                      <a:endParaRPr lang="es-PE" sz="1600">
                        <a:effectLst/>
                        <a:latin typeface="Times New Roman" panose="02020603050405020304" pitchFamily="18" charset="0"/>
                        <a:ea typeface="Times New Roman" panose="02020603050405020304" pitchFamily="18" charset="0"/>
                      </a:endParaRPr>
                    </a:p>
                  </a:txBody>
                  <a:tcPr marL="35928" marR="35928" marT="0" marB="0" anchor="ctr">
                    <a:solidFill>
                      <a:srgbClr val="002060"/>
                    </a:solidFill>
                  </a:tcPr>
                </a:tc>
                <a:tc gridSpan="2">
                  <a:txBody>
                    <a:bodyPr/>
                    <a:lstStyle/>
                    <a:p>
                      <a:pPr>
                        <a:spcAft>
                          <a:spcPts val="0"/>
                        </a:spcAft>
                      </a:pPr>
                      <a:r>
                        <a:rPr lang="es-ES" sz="1600" dirty="0">
                          <a:effectLst/>
                        </a:rPr>
                        <a:t>DIRIS y red de salud.</a:t>
                      </a:r>
                      <a:endParaRPr lang="es-PE" sz="1600" dirty="0">
                        <a:effectLst/>
                        <a:latin typeface="Times New Roman" panose="02020603050405020304" pitchFamily="18" charset="0"/>
                        <a:ea typeface="Times New Roman" panose="02020603050405020304" pitchFamily="18" charset="0"/>
                      </a:endParaRPr>
                    </a:p>
                  </a:txBody>
                  <a:tcPr marL="35928" marR="35928" marT="0" marB="0" anchor="ctr"/>
                </a:tc>
                <a:tc hMerge="1">
                  <a:txBody>
                    <a:bodyPr/>
                    <a:lstStyle/>
                    <a:p>
                      <a:endParaRPr lang="es-PE"/>
                    </a:p>
                  </a:txBody>
                  <a:tcPr/>
                </a:tc>
              </a:tr>
              <a:tr h="1750979">
                <a:tc>
                  <a:txBody>
                    <a:bodyPr/>
                    <a:lstStyle/>
                    <a:p>
                      <a:pPr>
                        <a:spcAft>
                          <a:spcPts val="0"/>
                        </a:spcAft>
                      </a:pPr>
                      <a:r>
                        <a:rPr lang="es-ES" sz="1600" dirty="0">
                          <a:effectLst/>
                        </a:rPr>
                        <a:t>Definición</a:t>
                      </a:r>
                      <a:endParaRPr lang="es-PE" sz="1600" dirty="0">
                        <a:effectLst/>
                        <a:latin typeface="Times New Roman" panose="02020603050405020304" pitchFamily="18" charset="0"/>
                        <a:ea typeface="Times New Roman" panose="02020603050405020304" pitchFamily="18" charset="0"/>
                      </a:endParaRPr>
                    </a:p>
                  </a:txBody>
                  <a:tcPr marL="35928" marR="35928" marT="0" marB="0" anchor="ctr">
                    <a:solidFill>
                      <a:srgbClr val="002060"/>
                    </a:solidFill>
                  </a:tcPr>
                </a:tc>
                <a:tc gridSpan="2">
                  <a:txBody>
                    <a:bodyPr/>
                    <a:lstStyle/>
                    <a:p>
                      <a:pPr algn="just">
                        <a:spcAft>
                          <a:spcPts val="0"/>
                        </a:spcAft>
                      </a:pPr>
                      <a:endParaRPr lang="es-ES" sz="1600" dirty="0" smtClean="0">
                        <a:effectLst/>
                      </a:endParaRPr>
                    </a:p>
                    <a:p>
                      <a:pPr algn="just">
                        <a:spcAft>
                          <a:spcPts val="0"/>
                        </a:spcAft>
                      </a:pPr>
                      <a:r>
                        <a:rPr lang="es-ES" sz="1600" dirty="0" smtClean="0">
                          <a:effectLst/>
                        </a:rPr>
                        <a:t>Gestante </a:t>
                      </a:r>
                      <a:r>
                        <a:rPr lang="es-ES" sz="1600" dirty="0">
                          <a:effectLst/>
                        </a:rPr>
                        <a:t>con Paquete Preventivo Completo es aquella que recibe las siguientes intervenciones: i) Exámenes de laboratorio: Hemoglobina o Hematocrito, Glicemia, Orina, RPR y VIH en el primer trimestre del embarazo; ii) 4 o más atenciones prenatales en el transcurso del embarazo, el primer CPN en el primer trimestre del embarazo; y iii) 4 entregas con un mínimo de 120 tabletas de hierro (ácido fólico y sulfato ferroso en el transcurso del embarazo.</a:t>
                      </a:r>
                      <a:endParaRPr lang="es-PE" sz="1600" dirty="0">
                        <a:effectLst/>
                        <a:latin typeface="Times New Roman" panose="02020603050405020304" pitchFamily="18" charset="0"/>
                        <a:ea typeface="Times New Roman" panose="02020603050405020304" pitchFamily="18" charset="0"/>
                      </a:endParaRPr>
                    </a:p>
                  </a:txBody>
                  <a:tcPr marL="35928" marR="35928" marT="0" marB="0" anchor="ctr"/>
                </a:tc>
                <a:tc hMerge="1">
                  <a:txBody>
                    <a:bodyPr/>
                    <a:lstStyle/>
                    <a:p>
                      <a:endParaRPr lang="es-PE"/>
                    </a:p>
                  </a:txBody>
                  <a:tcPr/>
                </a:tc>
              </a:tr>
              <a:tr h="1459149">
                <a:tc>
                  <a:txBody>
                    <a:bodyPr/>
                    <a:lstStyle/>
                    <a:p>
                      <a:pPr>
                        <a:spcAft>
                          <a:spcPts val="0"/>
                        </a:spcAft>
                      </a:pPr>
                      <a:r>
                        <a:rPr lang="es-ES" sz="1600">
                          <a:effectLst/>
                        </a:rPr>
                        <a:t>Justificación</a:t>
                      </a:r>
                      <a:endParaRPr lang="es-PE" sz="1600">
                        <a:effectLst/>
                      </a:endParaRPr>
                    </a:p>
                    <a:p>
                      <a:pPr>
                        <a:spcAft>
                          <a:spcPts val="0"/>
                        </a:spcAft>
                      </a:pPr>
                      <a:r>
                        <a:rPr lang="es-ES" sz="1600">
                          <a:effectLst/>
                        </a:rPr>
                        <a:t> </a:t>
                      </a:r>
                      <a:endParaRPr lang="es-PE" sz="1600">
                        <a:effectLst/>
                        <a:latin typeface="Times New Roman" panose="02020603050405020304" pitchFamily="18" charset="0"/>
                        <a:ea typeface="Times New Roman" panose="02020603050405020304" pitchFamily="18" charset="0"/>
                      </a:endParaRPr>
                    </a:p>
                  </a:txBody>
                  <a:tcPr marL="35928" marR="35928" marT="0" marB="0" anchor="ctr">
                    <a:solidFill>
                      <a:srgbClr val="002060"/>
                    </a:solidFill>
                  </a:tcPr>
                </a:tc>
                <a:tc gridSpan="2">
                  <a:txBody>
                    <a:bodyPr/>
                    <a:lstStyle/>
                    <a:p>
                      <a:pPr algn="just">
                        <a:spcAft>
                          <a:spcPts val="0"/>
                        </a:spcAft>
                      </a:pPr>
                      <a:endParaRPr lang="es-ES" sz="1600" dirty="0" smtClean="0">
                        <a:effectLst/>
                      </a:endParaRPr>
                    </a:p>
                    <a:p>
                      <a:pPr algn="just">
                        <a:spcAft>
                          <a:spcPts val="0"/>
                        </a:spcAft>
                      </a:pPr>
                      <a:r>
                        <a:rPr lang="es-ES" sz="1600" dirty="0" smtClean="0">
                          <a:effectLst/>
                        </a:rPr>
                        <a:t>La </a:t>
                      </a:r>
                      <a:r>
                        <a:rPr lang="es-ES" sz="1600" dirty="0">
                          <a:effectLst/>
                        </a:rPr>
                        <a:t>atención prenatal reenfocada debe mejorar las probabilidades de la madre y el niño para concluir saludablemente el embarazo. Esto implica el cumplimiento de un plan de atención que requiere el despistaje o monitoreo de varias condiciones de salud, por métodos clínicos, de laboratorio y de imágenes.</a:t>
                      </a:r>
                      <a:endParaRPr lang="es-PE" sz="1600" dirty="0">
                        <a:effectLst/>
                        <a:latin typeface="Times New Roman" panose="02020603050405020304" pitchFamily="18" charset="0"/>
                        <a:ea typeface="Times New Roman" panose="02020603050405020304" pitchFamily="18" charset="0"/>
                      </a:endParaRPr>
                    </a:p>
                  </a:txBody>
                  <a:tcPr marL="35928" marR="35928" marT="0" marB="0" anchor="ctr"/>
                </a:tc>
                <a:tc hMerge="1">
                  <a:txBody>
                    <a:bodyPr/>
                    <a:lstStyle/>
                    <a:p>
                      <a:endParaRPr lang="es-PE"/>
                    </a:p>
                  </a:txBody>
                  <a:tcPr/>
                </a:tc>
              </a:tr>
              <a:tr h="2626468">
                <a:tc>
                  <a:txBody>
                    <a:bodyPr/>
                    <a:lstStyle/>
                    <a:p>
                      <a:pPr>
                        <a:spcAft>
                          <a:spcPts val="0"/>
                        </a:spcAft>
                      </a:pPr>
                      <a:r>
                        <a:rPr lang="es-ES" sz="1600" dirty="0">
                          <a:effectLst/>
                        </a:rPr>
                        <a:t>Fórmula del indicador</a:t>
                      </a:r>
                      <a:endParaRPr lang="es-PE" sz="1600" dirty="0">
                        <a:effectLst/>
                        <a:latin typeface="Times New Roman" panose="02020603050405020304" pitchFamily="18" charset="0"/>
                        <a:ea typeface="Times New Roman" panose="02020603050405020304" pitchFamily="18" charset="0"/>
                      </a:endParaRPr>
                    </a:p>
                  </a:txBody>
                  <a:tcPr marL="35928" marR="35928" marT="0" marB="0" anchor="ctr">
                    <a:solidFill>
                      <a:srgbClr val="002060"/>
                    </a:solidFill>
                  </a:tcPr>
                </a:tc>
                <a:tc>
                  <a:txBody>
                    <a:bodyPr/>
                    <a:lstStyle/>
                    <a:p>
                      <a:pPr>
                        <a:spcAft>
                          <a:spcPts val="0"/>
                        </a:spcAft>
                      </a:pPr>
                      <a:endParaRPr lang="es-ES" sz="1600" dirty="0" smtClean="0">
                        <a:effectLst/>
                      </a:endParaRPr>
                    </a:p>
                    <a:p>
                      <a:pPr>
                        <a:spcAft>
                          <a:spcPts val="0"/>
                        </a:spcAft>
                      </a:pPr>
                      <a:r>
                        <a:rPr lang="es-ES" sz="1600" dirty="0" smtClean="0">
                          <a:effectLst/>
                        </a:rPr>
                        <a:t>N</a:t>
                      </a:r>
                      <a:r>
                        <a:rPr lang="es-ES" sz="1600" dirty="0">
                          <a:effectLst/>
                        </a:rPr>
                        <a:t>° de gestantes aseguradas al SIS que han culminado su embarazo en el II semestre de embarazo (partos del 01-01-17 al 31/12/17) que cumplen con la definición Gestante con Paquete Preventivo Completo</a:t>
                      </a:r>
                      <a:r>
                        <a:rPr lang="es-ES" sz="1600" dirty="0" smtClean="0">
                          <a:effectLst/>
                        </a:rPr>
                        <a:t>.</a:t>
                      </a:r>
                    </a:p>
                    <a:p>
                      <a:pPr>
                        <a:spcAft>
                          <a:spcPts val="0"/>
                        </a:spcAft>
                      </a:pPr>
                      <a:endParaRPr lang="es-PE" sz="1600" dirty="0">
                        <a:effectLst/>
                      </a:endParaRPr>
                    </a:p>
                    <a:p>
                      <a:pPr>
                        <a:spcAft>
                          <a:spcPts val="0"/>
                        </a:spcAft>
                      </a:pPr>
                      <a:endParaRPr lang="es-ES" sz="1600" dirty="0" smtClean="0">
                        <a:effectLst/>
                      </a:endParaRPr>
                    </a:p>
                    <a:p>
                      <a:pPr>
                        <a:spcAft>
                          <a:spcPts val="0"/>
                        </a:spcAft>
                      </a:pPr>
                      <a:r>
                        <a:rPr lang="es-ES" sz="1600" dirty="0" smtClean="0">
                          <a:effectLst/>
                        </a:rPr>
                        <a:t>Número </a:t>
                      </a:r>
                      <a:r>
                        <a:rPr lang="es-ES" sz="1600" dirty="0">
                          <a:effectLst/>
                        </a:rPr>
                        <a:t>de gestantes aseguradas en el SIS que han culminado su embarazo en el II semestre de embarazo </a:t>
                      </a:r>
                      <a:endParaRPr lang="es-ES" sz="1600" dirty="0" smtClean="0">
                        <a:effectLst/>
                      </a:endParaRPr>
                    </a:p>
                    <a:p>
                      <a:pPr>
                        <a:spcAft>
                          <a:spcPts val="0"/>
                        </a:spcAft>
                      </a:pPr>
                      <a:endParaRPr lang="es-PE" sz="1600" dirty="0">
                        <a:effectLst/>
                        <a:latin typeface="Times New Roman" panose="02020603050405020304" pitchFamily="18" charset="0"/>
                        <a:ea typeface="Times New Roman" panose="02020603050405020304" pitchFamily="18" charset="0"/>
                      </a:endParaRPr>
                    </a:p>
                  </a:txBody>
                  <a:tcPr marL="35928" marR="35928" marT="0" marB="0" anchor="ctr"/>
                </a:tc>
                <a:tc>
                  <a:txBody>
                    <a:bodyPr/>
                    <a:lstStyle/>
                    <a:p>
                      <a:pPr>
                        <a:spcAft>
                          <a:spcPts val="0"/>
                        </a:spcAft>
                      </a:pPr>
                      <a:r>
                        <a:rPr lang="es-ES" sz="1600" dirty="0">
                          <a:effectLst/>
                        </a:rPr>
                        <a:t> </a:t>
                      </a:r>
                      <a:endParaRPr lang="es-PE" sz="1600" dirty="0">
                        <a:effectLst/>
                      </a:endParaRPr>
                    </a:p>
                    <a:p>
                      <a:pPr>
                        <a:spcAft>
                          <a:spcPts val="0"/>
                        </a:spcAft>
                      </a:pPr>
                      <a:r>
                        <a:rPr lang="es-ES" sz="1600" dirty="0">
                          <a:effectLst/>
                        </a:rPr>
                        <a:t> </a:t>
                      </a:r>
                      <a:endParaRPr lang="es-PE" sz="1600" dirty="0">
                        <a:effectLst/>
                      </a:endParaRPr>
                    </a:p>
                    <a:p>
                      <a:pPr>
                        <a:spcAft>
                          <a:spcPts val="0"/>
                        </a:spcAft>
                      </a:pPr>
                      <a:r>
                        <a:rPr lang="es-ES" sz="1600" dirty="0">
                          <a:effectLst/>
                        </a:rPr>
                        <a:t> </a:t>
                      </a:r>
                      <a:endParaRPr lang="es-PE" sz="1600" dirty="0">
                        <a:effectLst/>
                      </a:endParaRPr>
                    </a:p>
                    <a:p>
                      <a:pPr>
                        <a:spcAft>
                          <a:spcPts val="0"/>
                        </a:spcAft>
                      </a:pPr>
                      <a:r>
                        <a:rPr lang="es-ES" sz="1600" dirty="0">
                          <a:effectLst/>
                        </a:rPr>
                        <a:t>x100</a:t>
                      </a:r>
                      <a:endParaRPr lang="es-PE" sz="1600" dirty="0">
                        <a:effectLst/>
                        <a:latin typeface="Times New Roman" panose="02020603050405020304" pitchFamily="18" charset="0"/>
                        <a:ea typeface="Times New Roman" panose="02020603050405020304" pitchFamily="18" charset="0"/>
                      </a:endParaRPr>
                    </a:p>
                  </a:txBody>
                  <a:tcPr marL="35928" marR="35928" marT="0" marB="0" anchor="ctr"/>
                </a:tc>
              </a:tr>
            </a:tbl>
          </a:graphicData>
        </a:graphic>
      </p:graphicFrame>
      <p:cxnSp>
        <p:nvCxnSpPr>
          <p:cNvPr id="5" name="9 Conector recto"/>
          <p:cNvCxnSpPr/>
          <p:nvPr/>
        </p:nvCxnSpPr>
        <p:spPr>
          <a:xfrm flipV="1">
            <a:off x="1362140" y="5104263"/>
            <a:ext cx="7631735" cy="60236"/>
          </a:xfrm>
          <a:prstGeom prst="line">
            <a:avLst/>
          </a:prstGeom>
          <a:noFill/>
          <a:ln w="12700" cap="flat" cmpd="sng" algn="ctr">
            <a:solidFill>
              <a:sysClr val="windowText" lastClr="000000">
                <a:shade val="95000"/>
                <a:satMod val="105000"/>
              </a:sysClr>
            </a:solidFill>
            <a:prstDash val="solid"/>
          </a:ln>
          <a:effectLst/>
        </p:spPr>
      </p:cxnSp>
    </p:spTree>
    <p:extLst>
      <p:ext uri="{BB962C8B-B14F-4D97-AF65-F5344CB8AC3E}">
        <p14:creationId xmlns:p14="http://schemas.microsoft.com/office/powerpoint/2010/main" val="42864774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7" name="Tabla 6"/>
          <p:cNvGraphicFramePr>
            <a:graphicFrameLocks noGrp="1"/>
          </p:cNvGraphicFramePr>
          <p:nvPr>
            <p:extLst>
              <p:ext uri="{D42A27DB-BD31-4B8C-83A1-F6EECF244321}">
                <p14:modId xmlns:p14="http://schemas.microsoft.com/office/powerpoint/2010/main" val="78904132"/>
              </p:ext>
            </p:extLst>
          </p:nvPr>
        </p:nvGraphicFramePr>
        <p:xfrm>
          <a:off x="0" y="12700"/>
          <a:ext cx="12192000" cy="6845300"/>
        </p:xfrm>
        <a:graphic>
          <a:graphicData uri="http://schemas.openxmlformats.org/drawingml/2006/table">
            <a:tbl>
              <a:tblPr firstRow="1" firstCol="1" bandRow="1">
                <a:tableStyleId>{5C22544A-7EE6-4342-B048-85BDC9FD1C3A}</a:tableStyleId>
              </a:tblPr>
              <a:tblGrid>
                <a:gridCol w="1708497"/>
                <a:gridCol w="10483503"/>
              </a:tblGrid>
              <a:tr h="6845300">
                <a:tc>
                  <a:txBody>
                    <a:bodyPr/>
                    <a:lstStyle/>
                    <a:p>
                      <a:pPr algn="ctr">
                        <a:spcAft>
                          <a:spcPts val="0"/>
                        </a:spcAft>
                      </a:pPr>
                      <a:r>
                        <a:rPr lang="es-ES" sz="1800" dirty="0">
                          <a:solidFill>
                            <a:schemeClr val="bg1"/>
                          </a:solidFill>
                          <a:effectLst/>
                        </a:rPr>
                        <a:t>Construcción del indicador</a:t>
                      </a:r>
                      <a:endParaRPr lang="es-PE" sz="1800" dirty="0">
                        <a:solidFill>
                          <a:schemeClr val="bg1"/>
                        </a:solidFill>
                        <a:effectLst/>
                        <a:latin typeface="Times New Roman" panose="02020603050405020304" pitchFamily="18" charset="0"/>
                        <a:ea typeface="Times New Roman" panose="02020603050405020304" pitchFamily="18" charset="0"/>
                      </a:endParaRPr>
                    </a:p>
                  </a:txBody>
                  <a:tcPr marL="16427" marR="164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002060"/>
                    </a:solidFill>
                  </a:tcPr>
                </a:tc>
                <a:tc>
                  <a:txBody>
                    <a:bodyPr/>
                    <a:lstStyle/>
                    <a:p>
                      <a:pPr marL="342900" lvl="0" indent="-342900" algn="just">
                        <a:lnSpc>
                          <a:spcPct val="115000"/>
                        </a:lnSpc>
                        <a:spcAft>
                          <a:spcPts val="0"/>
                        </a:spcAft>
                        <a:buFont typeface="Symbol" panose="05050102010706020507" pitchFamily="18" charset="2"/>
                        <a:buChar char=""/>
                      </a:pPr>
                      <a:r>
                        <a:rPr lang="es-ES" sz="1600" b="0" dirty="0">
                          <a:solidFill>
                            <a:schemeClr val="tx1"/>
                          </a:solidFill>
                          <a:effectLst/>
                        </a:rPr>
                        <a:t>Para la búsqueda del indicador en el SIASIS se utilizará los códigos SISMED 03513, 03512,03514, (sulfato ferroso más ácido fólico) </a:t>
                      </a:r>
                      <a:r>
                        <a:rPr lang="es-ES" sz="1600" b="0" dirty="0" err="1">
                          <a:solidFill>
                            <a:schemeClr val="tx1"/>
                          </a:solidFill>
                          <a:effectLst/>
                        </a:rPr>
                        <a:t>ó</a:t>
                      </a:r>
                      <a:r>
                        <a:rPr lang="es-ES" sz="1600" b="0" dirty="0">
                          <a:solidFill>
                            <a:schemeClr val="tx1"/>
                          </a:solidFill>
                          <a:effectLst/>
                        </a:rPr>
                        <a:t> ((03552 ó3553 (Sólo sulfato ferroso)) y ((18109 </a:t>
                      </a:r>
                      <a:r>
                        <a:rPr lang="es-ES" sz="1600" b="0" dirty="0" err="1">
                          <a:solidFill>
                            <a:schemeClr val="tx1"/>
                          </a:solidFill>
                          <a:effectLst/>
                        </a:rPr>
                        <a:t>ó</a:t>
                      </a:r>
                      <a:r>
                        <a:rPr lang="es-ES" sz="1600" b="0" dirty="0">
                          <a:solidFill>
                            <a:schemeClr val="tx1"/>
                          </a:solidFill>
                          <a:effectLst/>
                        </a:rPr>
                        <a:t> 18119 (sólo ácido fólico)) en los códigos de servicios 009 y 056.</a:t>
                      </a:r>
                      <a:endParaRPr lang="es-PE" sz="1800" b="0" dirty="0">
                        <a:solidFill>
                          <a:schemeClr val="tx1"/>
                        </a:solidFill>
                        <a:effectLst/>
                      </a:endParaRPr>
                    </a:p>
                    <a:p>
                      <a:pPr marL="342900" lvl="0" indent="-342900" algn="just">
                        <a:lnSpc>
                          <a:spcPct val="115000"/>
                        </a:lnSpc>
                        <a:spcAft>
                          <a:spcPts val="0"/>
                        </a:spcAft>
                        <a:buFont typeface="Symbol" panose="05050102010706020507" pitchFamily="18" charset="2"/>
                        <a:buChar char=""/>
                      </a:pPr>
                      <a:r>
                        <a:rPr lang="es-ES" sz="1600" b="0" dirty="0">
                          <a:solidFill>
                            <a:schemeClr val="tx1"/>
                          </a:solidFill>
                          <a:effectLst/>
                        </a:rPr>
                        <a:t>Para la búsqueda de la APN se utilizará el código de servicio 009 (Control Pre natal).</a:t>
                      </a:r>
                      <a:endParaRPr lang="es-PE" sz="1800" b="0" dirty="0">
                        <a:solidFill>
                          <a:schemeClr val="tx1"/>
                        </a:solidFill>
                        <a:effectLst/>
                      </a:endParaRPr>
                    </a:p>
                    <a:p>
                      <a:pPr marL="342900" lvl="0" indent="-342900" algn="just">
                        <a:lnSpc>
                          <a:spcPct val="115000"/>
                        </a:lnSpc>
                        <a:spcAft>
                          <a:spcPts val="0"/>
                        </a:spcAft>
                        <a:buFont typeface="Symbol" panose="05050102010706020507" pitchFamily="18" charset="2"/>
                        <a:buChar char=""/>
                      </a:pPr>
                      <a:r>
                        <a:rPr lang="es-ES" sz="1600" b="0" dirty="0">
                          <a:solidFill>
                            <a:schemeClr val="tx1"/>
                          </a:solidFill>
                          <a:effectLst/>
                        </a:rPr>
                        <a:t>Para el examen de laboratorio se realizará la búsqueda de los servicios 071, 009, 011, 056), con el siguiente detalle:</a:t>
                      </a:r>
                      <a:endParaRPr lang="es-PE" sz="1800" b="0" dirty="0">
                        <a:solidFill>
                          <a:schemeClr val="tx1"/>
                        </a:solidFill>
                        <a:effectLst/>
                      </a:endParaRPr>
                    </a:p>
                    <a:p>
                      <a:pPr marL="457200" algn="just">
                        <a:lnSpc>
                          <a:spcPct val="115000"/>
                        </a:lnSpc>
                        <a:spcAft>
                          <a:spcPts val="0"/>
                        </a:spcAft>
                      </a:pPr>
                      <a:r>
                        <a:rPr lang="es-ES" sz="1600" b="0" dirty="0">
                          <a:solidFill>
                            <a:schemeClr val="tx1"/>
                          </a:solidFill>
                          <a:effectLst/>
                        </a:rPr>
                        <a:t>(</a:t>
                      </a:r>
                      <a:r>
                        <a:rPr lang="es-ES" sz="1600" b="0" dirty="0" err="1">
                          <a:solidFill>
                            <a:schemeClr val="tx1"/>
                          </a:solidFill>
                          <a:effectLst/>
                        </a:rPr>
                        <a:t>a+b+c+d</a:t>
                      </a:r>
                      <a:r>
                        <a:rPr lang="es-ES" sz="1600" b="0" dirty="0">
                          <a:solidFill>
                            <a:schemeClr val="tx1"/>
                          </a:solidFill>
                          <a:effectLst/>
                        </a:rPr>
                        <a:t>) </a:t>
                      </a:r>
                      <a:r>
                        <a:rPr lang="es-ES" sz="1600" b="0" dirty="0" err="1">
                          <a:solidFill>
                            <a:schemeClr val="tx1"/>
                          </a:solidFill>
                          <a:effectLst/>
                        </a:rPr>
                        <a:t>ó</a:t>
                      </a:r>
                      <a:r>
                        <a:rPr lang="es-ES" sz="1600" b="0" dirty="0">
                          <a:solidFill>
                            <a:schemeClr val="tx1"/>
                          </a:solidFill>
                          <a:effectLst/>
                        </a:rPr>
                        <a:t> (e)</a:t>
                      </a:r>
                      <a:endParaRPr lang="es-PE" sz="1800" b="0" dirty="0">
                        <a:solidFill>
                          <a:schemeClr val="tx1"/>
                        </a:solidFill>
                        <a:effectLst/>
                      </a:endParaRPr>
                    </a:p>
                    <a:p>
                      <a:pPr marL="457200" algn="just">
                        <a:lnSpc>
                          <a:spcPct val="115000"/>
                        </a:lnSpc>
                        <a:spcAft>
                          <a:spcPts val="0"/>
                        </a:spcAft>
                      </a:pPr>
                      <a:r>
                        <a:rPr lang="es-ES" sz="1600" b="0" dirty="0">
                          <a:solidFill>
                            <a:schemeClr val="tx1"/>
                          </a:solidFill>
                          <a:effectLst/>
                        </a:rPr>
                        <a:t> a) Hemoglobina (85018)   Hemograma (Hemograma completo, 3ra. generación "Nº, Fórmula, </a:t>
                      </a:r>
                      <a:r>
                        <a:rPr lang="es-ES" sz="1600" b="0" dirty="0" err="1">
                          <a:solidFill>
                            <a:schemeClr val="tx1"/>
                          </a:solidFill>
                          <a:effectLst/>
                        </a:rPr>
                        <a:t>Hb</a:t>
                      </a:r>
                      <a:r>
                        <a:rPr lang="es-ES" sz="1600" b="0" dirty="0">
                          <a:solidFill>
                            <a:schemeClr val="tx1"/>
                          </a:solidFill>
                          <a:effectLst/>
                        </a:rPr>
                        <a:t>, </a:t>
                      </a:r>
                      <a:r>
                        <a:rPr lang="es-ES" sz="1600" b="0" dirty="0" err="1">
                          <a:solidFill>
                            <a:schemeClr val="tx1"/>
                          </a:solidFill>
                          <a:effectLst/>
                        </a:rPr>
                        <a:t>Hto</a:t>
                      </a:r>
                      <a:r>
                        <a:rPr lang="es-ES" sz="1600" b="0" dirty="0">
                          <a:solidFill>
                            <a:schemeClr val="tx1"/>
                          </a:solidFill>
                          <a:effectLst/>
                        </a:rPr>
                        <a:t>, Constantes corpusculares, Plaquetas" o Hemograma completo) (85031, 85007 o 85027), hematocrito (85013, 85014)), b) examen de orina (81000 </a:t>
                      </a:r>
                      <a:r>
                        <a:rPr lang="es-ES" sz="1600" b="0" dirty="0" err="1">
                          <a:solidFill>
                            <a:schemeClr val="tx1"/>
                          </a:solidFill>
                          <a:effectLst/>
                        </a:rPr>
                        <a:t>ó</a:t>
                      </a:r>
                      <a:r>
                        <a:rPr lang="es-ES" sz="1600" b="0" dirty="0">
                          <a:solidFill>
                            <a:schemeClr val="tx1"/>
                          </a:solidFill>
                          <a:effectLst/>
                        </a:rPr>
                        <a:t> 81001) (81003 Examen de orina no automatizado con microscopía (81005), Análisis de orina cualitativo o </a:t>
                      </a:r>
                      <a:r>
                        <a:rPr lang="es-ES" sz="1600" b="0" dirty="0" err="1">
                          <a:solidFill>
                            <a:schemeClr val="tx1"/>
                          </a:solidFill>
                          <a:effectLst/>
                        </a:rPr>
                        <a:t>semicuantitativo</a:t>
                      </a:r>
                      <a:r>
                        <a:rPr lang="es-ES" sz="1600" b="0" dirty="0">
                          <a:solidFill>
                            <a:schemeClr val="tx1"/>
                          </a:solidFill>
                          <a:effectLst/>
                        </a:rPr>
                        <a:t>, excepto </a:t>
                      </a:r>
                      <a:r>
                        <a:rPr lang="es-ES" sz="1600" b="0" dirty="0" err="1">
                          <a:solidFill>
                            <a:schemeClr val="tx1"/>
                          </a:solidFill>
                          <a:effectLst/>
                        </a:rPr>
                        <a:t>inmunoensayos</a:t>
                      </a:r>
                      <a:r>
                        <a:rPr lang="es-ES" sz="1600" b="0" dirty="0">
                          <a:solidFill>
                            <a:schemeClr val="tx1"/>
                          </a:solidFill>
                          <a:effectLst/>
                        </a:rPr>
                        <a:t> (81007). Tira reactiva para bacteriuria (81015) Examen microscópico de sedimento urinario (81099) c) descarte de VIH ((Test de Elisa o prueba rápida para HIV 1/HIV 2 o Detección de anticuerpos para HIV-1 / HIV -2) (86703 o 86701 o 86702 o 86689")), d) sífilis (Prueba de sífilis cualitativa (VDRL, RPR, ART) (86592))</a:t>
                      </a:r>
                      <a:endParaRPr lang="es-PE" sz="1800" b="0" dirty="0">
                        <a:solidFill>
                          <a:schemeClr val="tx1"/>
                        </a:solidFill>
                        <a:effectLst/>
                      </a:endParaRPr>
                    </a:p>
                    <a:p>
                      <a:pPr marL="457200" algn="just">
                        <a:lnSpc>
                          <a:spcPct val="115000"/>
                        </a:lnSpc>
                        <a:spcAft>
                          <a:spcPts val="0"/>
                        </a:spcAft>
                      </a:pPr>
                      <a:r>
                        <a:rPr lang="es-ES" sz="1600" b="0" dirty="0">
                          <a:solidFill>
                            <a:schemeClr val="tx1"/>
                          </a:solidFill>
                          <a:effectLst/>
                        </a:rPr>
                        <a:t> </a:t>
                      </a:r>
                      <a:r>
                        <a:rPr lang="es-ES" sz="1600" b="0" dirty="0" err="1">
                          <a:solidFill>
                            <a:schemeClr val="tx1"/>
                          </a:solidFill>
                          <a:effectLst/>
                        </a:rPr>
                        <a:t>ó</a:t>
                      </a:r>
                      <a:r>
                        <a:rPr lang="es-ES" sz="1600" b="0" dirty="0">
                          <a:solidFill>
                            <a:schemeClr val="tx1"/>
                          </a:solidFill>
                          <a:effectLst/>
                        </a:rPr>
                        <a:t> </a:t>
                      </a:r>
                      <a:endParaRPr lang="es-PE" sz="1800" b="0" dirty="0">
                        <a:solidFill>
                          <a:schemeClr val="tx1"/>
                        </a:solidFill>
                        <a:effectLst/>
                      </a:endParaRPr>
                    </a:p>
                    <a:p>
                      <a:pPr marL="0" lvl="0" indent="0" algn="just">
                        <a:lnSpc>
                          <a:spcPct val="115000"/>
                        </a:lnSpc>
                        <a:spcAft>
                          <a:spcPts val="0"/>
                        </a:spcAft>
                        <a:buFont typeface="Symbol" panose="05050102010706020507" pitchFamily="18" charset="2"/>
                        <a:buNone/>
                      </a:pPr>
                      <a:r>
                        <a:rPr lang="es-ES" sz="1600" b="0" dirty="0">
                          <a:solidFill>
                            <a:schemeClr val="tx1"/>
                          </a:solidFill>
                          <a:effectLst/>
                        </a:rPr>
                        <a:t>e) Incluye el </a:t>
                      </a:r>
                      <a:r>
                        <a:rPr lang="es-ES" sz="1600" b="0" kern="1200" dirty="0">
                          <a:solidFill>
                            <a:schemeClr val="tx1"/>
                          </a:solidFill>
                          <a:effectLst/>
                          <a:latin typeface="+mn-lt"/>
                          <a:ea typeface="+mn-ea"/>
                          <a:cs typeface="+mn-cs"/>
                        </a:rPr>
                        <a:t>registro</a:t>
                      </a:r>
                      <a:r>
                        <a:rPr lang="es-ES" sz="1600" b="0" dirty="0">
                          <a:solidFill>
                            <a:schemeClr val="tx1"/>
                          </a:solidFill>
                          <a:effectLst/>
                        </a:rPr>
                        <a:t> de Perfil prenatal que incluye hemograma de tercera generación, glucosa, VDRL, HIV, examen de orina, rubeola) código CPT: 80055.</a:t>
                      </a:r>
                      <a:endParaRPr lang="es-PE" sz="1800" b="0" dirty="0">
                        <a:solidFill>
                          <a:schemeClr val="tx1"/>
                        </a:solidFill>
                        <a:effectLst/>
                      </a:endParaRPr>
                    </a:p>
                    <a:p>
                      <a:pPr marL="342900" lvl="0" indent="-342900" algn="just">
                        <a:lnSpc>
                          <a:spcPct val="115000"/>
                        </a:lnSpc>
                        <a:spcAft>
                          <a:spcPts val="0"/>
                        </a:spcAft>
                        <a:buFont typeface="Symbol" panose="05050102010706020507" pitchFamily="18" charset="2"/>
                        <a:buChar char=""/>
                      </a:pPr>
                      <a:r>
                        <a:rPr lang="es-ES" sz="1600" b="0" dirty="0">
                          <a:solidFill>
                            <a:schemeClr val="tx1"/>
                          </a:solidFill>
                          <a:effectLst/>
                        </a:rPr>
                        <a:t> Para la búsqueda del Primer trimestre de gestación se considera hasta las 15 semanas.</a:t>
                      </a:r>
                      <a:endParaRPr lang="es-PE" sz="1800" b="0" dirty="0">
                        <a:solidFill>
                          <a:schemeClr val="tx1"/>
                        </a:solidFill>
                        <a:effectLst/>
                      </a:endParaRPr>
                    </a:p>
                    <a:p>
                      <a:pPr algn="just">
                        <a:spcAft>
                          <a:spcPts val="0"/>
                        </a:spcAft>
                      </a:pPr>
                      <a:r>
                        <a:rPr lang="es-ES" sz="1600" b="0" dirty="0">
                          <a:solidFill>
                            <a:schemeClr val="tx1"/>
                          </a:solidFill>
                          <a:effectLst/>
                        </a:rPr>
                        <a:t>Precisiones:</a:t>
                      </a:r>
                      <a:endParaRPr lang="es-PE" sz="1600" b="0" dirty="0">
                        <a:solidFill>
                          <a:schemeClr val="tx1"/>
                        </a:solidFill>
                        <a:effectLst/>
                      </a:endParaRPr>
                    </a:p>
                    <a:p>
                      <a:pPr marL="342900" lvl="0" indent="-342900" algn="just">
                        <a:lnSpc>
                          <a:spcPct val="115000"/>
                        </a:lnSpc>
                        <a:spcAft>
                          <a:spcPts val="0"/>
                        </a:spcAft>
                        <a:buFont typeface="Symbol" panose="05050102010706020507" pitchFamily="18" charset="2"/>
                        <a:buChar char=""/>
                      </a:pPr>
                      <a:r>
                        <a:rPr lang="es-ES" sz="1600" b="0" dirty="0">
                          <a:solidFill>
                            <a:schemeClr val="tx1"/>
                          </a:solidFill>
                          <a:effectLst/>
                        </a:rPr>
                        <a:t>Código de servicio 011 (Examen de batería de gestante) se realiza en EE.SS. que cuentan con laboratorio.</a:t>
                      </a:r>
                      <a:endParaRPr lang="es-PE" sz="1800" b="0" dirty="0">
                        <a:solidFill>
                          <a:schemeClr val="tx1"/>
                        </a:solidFill>
                        <a:effectLst/>
                      </a:endParaRPr>
                    </a:p>
                    <a:p>
                      <a:pPr marL="342900" lvl="0" indent="-342900" algn="just">
                        <a:lnSpc>
                          <a:spcPct val="115000"/>
                        </a:lnSpc>
                        <a:spcAft>
                          <a:spcPts val="0"/>
                        </a:spcAft>
                        <a:buFont typeface="Symbol" panose="05050102010706020507" pitchFamily="18" charset="2"/>
                        <a:buChar char=""/>
                      </a:pPr>
                      <a:r>
                        <a:rPr lang="es-ES" sz="1600" b="0" dirty="0">
                          <a:solidFill>
                            <a:schemeClr val="tx1"/>
                          </a:solidFill>
                          <a:effectLst/>
                        </a:rPr>
                        <a:t>Código de servicio 071 (Apoyo al DX), se realiza en todos los EE.SS. con tiras reactivas.</a:t>
                      </a:r>
                      <a:endParaRPr lang="es-PE" sz="1800" b="0" dirty="0">
                        <a:solidFill>
                          <a:schemeClr val="tx1"/>
                        </a:solidFill>
                        <a:effectLst/>
                        <a:latin typeface="Calibri" panose="020F0502020204030204" pitchFamily="34" charset="0"/>
                        <a:ea typeface="Times New Roman" panose="02020603050405020304" pitchFamily="18" charset="0"/>
                        <a:cs typeface="Arial" panose="020B0604020202020204" pitchFamily="34" charset="0"/>
                      </a:endParaRPr>
                    </a:p>
                  </a:txBody>
                  <a:tcPr marL="16427" marR="16427"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r>
            </a:tbl>
          </a:graphicData>
        </a:graphic>
      </p:graphicFrame>
    </p:spTree>
    <p:extLst>
      <p:ext uri="{BB962C8B-B14F-4D97-AF65-F5344CB8AC3E}">
        <p14:creationId xmlns:p14="http://schemas.microsoft.com/office/powerpoint/2010/main" val="226989703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1251782715"/>
              </p:ext>
            </p:extLst>
          </p:nvPr>
        </p:nvGraphicFramePr>
        <p:xfrm>
          <a:off x="0" y="0"/>
          <a:ext cx="12192000" cy="6901198"/>
        </p:xfrm>
        <a:graphic>
          <a:graphicData uri="http://schemas.openxmlformats.org/drawingml/2006/table">
            <a:tbl>
              <a:tblPr firstRow="1" firstCol="1" bandRow="1">
                <a:tableStyleId>{5C22544A-7EE6-4342-B048-85BDC9FD1C3A}</a:tableStyleId>
              </a:tblPr>
              <a:tblGrid>
                <a:gridCol w="2455736"/>
                <a:gridCol w="6319274"/>
                <a:gridCol w="1708495"/>
                <a:gridCol w="1708495"/>
              </a:tblGrid>
              <a:tr h="2605512">
                <a:tc>
                  <a:txBody>
                    <a:bodyPr/>
                    <a:lstStyle/>
                    <a:p>
                      <a:pPr>
                        <a:spcAft>
                          <a:spcPts val="0"/>
                        </a:spcAft>
                      </a:pPr>
                      <a:r>
                        <a:rPr lang="es-ES" sz="1600" dirty="0">
                          <a:effectLst/>
                        </a:rPr>
                        <a:t>Logro esperado</a:t>
                      </a:r>
                      <a:endParaRPr lang="es-PE" sz="1600" dirty="0">
                        <a:effectLst/>
                        <a:latin typeface="Times New Roman" panose="02020603050405020304" pitchFamily="18" charset="0"/>
                        <a:ea typeface="Times New Roman" panose="02020603050405020304" pitchFamily="18" charset="0"/>
                      </a:endParaRPr>
                    </a:p>
                  </a:txBody>
                  <a:tcPr marL="21365" marR="21365" marT="0" marB="0">
                    <a:solidFill>
                      <a:srgbClr val="002060"/>
                    </a:solidFill>
                  </a:tcPr>
                </a:tc>
                <a:tc gridSpan="3">
                  <a:txBody>
                    <a:bodyPr/>
                    <a:lstStyle/>
                    <a:p>
                      <a:pPr>
                        <a:spcAft>
                          <a:spcPts val="0"/>
                        </a:spcAft>
                      </a:pPr>
                      <a:r>
                        <a:rPr lang="es-ES" sz="1600" dirty="0">
                          <a:effectLst/>
                        </a:rPr>
                        <a:t> </a:t>
                      </a:r>
                      <a:endParaRPr lang="es-PE" sz="1600" dirty="0">
                        <a:effectLst/>
                        <a:latin typeface="Times New Roman" panose="02020603050405020304" pitchFamily="18" charset="0"/>
                        <a:ea typeface="Times New Roman" panose="02020603050405020304" pitchFamily="18" charset="0"/>
                      </a:endParaRPr>
                    </a:p>
                    <a:p>
                      <a:endParaRPr lang="es-PE" dirty="0" smtClean="0"/>
                    </a:p>
                    <a:p>
                      <a:endParaRPr lang="es-PE" dirty="0" smtClean="0"/>
                    </a:p>
                    <a:p>
                      <a:endParaRPr lang="es-PE" dirty="0" smtClean="0"/>
                    </a:p>
                    <a:p>
                      <a:endParaRPr lang="es-PE" dirty="0" smtClean="0"/>
                    </a:p>
                    <a:p>
                      <a:endParaRPr lang="es-PE" dirty="0" smtClean="0"/>
                    </a:p>
                    <a:p>
                      <a:endParaRPr lang="es-PE" dirty="0" smtClean="0"/>
                    </a:p>
                    <a:p>
                      <a:endParaRPr lang="es-PE" dirty="0" smtClean="0"/>
                    </a:p>
                    <a:p>
                      <a:endParaRPr lang="es-PE" dirty="0"/>
                    </a:p>
                  </a:txBody>
                  <a:tcPr marL="21365" marR="21365" marT="0" marB="0">
                    <a:solidFill>
                      <a:schemeClr val="accent1">
                        <a:lumMod val="20000"/>
                        <a:lumOff val="80000"/>
                      </a:schemeClr>
                    </a:solidFill>
                  </a:tcPr>
                </a:tc>
                <a:tc hMerge="1">
                  <a:txBody>
                    <a:bodyPr/>
                    <a:lstStyle/>
                    <a:p>
                      <a:endParaRPr lang="es-PE" sz="2400"/>
                    </a:p>
                  </a:txBody>
                  <a:tcPr marL="28487" marR="28487" marT="14243" marB="14243"/>
                </a:tc>
                <a:tc hMerge="1">
                  <a:txBody>
                    <a:bodyPr/>
                    <a:lstStyle/>
                    <a:p>
                      <a:endParaRPr lang="es-PE" sz="2400"/>
                    </a:p>
                  </a:txBody>
                  <a:tcPr marL="28487" marR="28487" marT="14243" marB="14243"/>
                </a:tc>
              </a:tr>
              <a:tr h="189911">
                <a:tc>
                  <a:txBody>
                    <a:bodyPr/>
                    <a:lstStyle/>
                    <a:p>
                      <a:pPr>
                        <a:spcAft>
                          <a:spcPts val="0"/>
                        </a:spcAft>
                      </a:pPr>
                      <a:r>
                        <a:rPr lang="es-ES" sz="1600" dirty="0">
                          <a:effectLst/>
                        </a:rPr>
                        <a:t> </a:t>
                      </a:r>
                      <a:endParaRPr lang="es-PE" sz="1600" dirty="0">
                        <a:effectLst/>
                      </a:endParaRPr>
                    </a:p>
                    <a:p>
                      <a:pPr>
                        <a:spcAft>
                          <a:spcPts val="0"/>
                        </a:spcAft>
                      </a:pPr>
                      <a:r>
                        <a:rPr lang="es-ES" sz="1600" dirty="0">
                          <a:effectLst/>
                        </a:rPr>
                        <a:t>Valor umbral</a:t>
                      </a:r>
                      <a:endParaRPr lang="es-PE" sz="1600" dirty="0">
                        <a:effectLst/>
                      </a:endParaRPr>
                    </a:p>
                    <a:p>
                      <a:pPr>
                        <a:spcAft>
                          <a:spcPts val="0"/>
                        </a:spcAft>
                      </a:pPr>
                      <a:r>
                        <a:rPr lang="es-ES" sz="1600" dirty="0">
                          <a:effectLst/>
                        </a:rPr>
                        <a:t> </a:t>
                      </a:r>
                      <a:endParaRPr lang="es-PE" sz="1600" dirty="0">
                        <a:effectLst/>
                        <a:latin typeface="Times New Roman" panose="02020603050405020304" pitchFamily="18" charset="0"/>
                        <a:ea typeface="Times New Roman" panose="02020603050405020304" pitchFamily="18" charset="0"/>
                      </a:endParaRPr>
                    </a:p>
                  </a:txBody>
                  <a:tcPr marL="21365" marR="21365" marT="0" marB="0">
                    <a:solidFill>
                      <a:srgbClr val="002060"/>
                    </a:solidFill>
                  </a:tcPr>
                </a:tc>
                <a:tc>
                  <a:txBody>
                    <a:bodyPr/>
                    <a:lstStyle/>
                    <a:p>
                      <a:pPr algn="just">
                        <a:spcAft>
                          <a:spcPts val="0"/>
                        </a:spcAft>
                      </a:pPr>
                      <a:r>
                        <a:rPr lang="es-ES" sz="1600">
                          <a:effectLst/>
                        </a:rPr>
                        <a:t> </a:t>
                      </a:r>
                      <a:endParaRPr lang="es-PE" sz="1600">
                        <a:effectLst/>
                      </a:endParaRPr>
                    </a:p>
                    <a:p>
                      <a:pPr algn="just">
                        <a:spcAft>
                          <a:spcPts val="0"/>
                        </a:spcAft>
                      </a:pPr>
                      <a:r>
                        <a:rPr lang="es-ES" sz="1600">
                          <a:effectLst/>
                        </a:rPr>
                        <a:t>Valor del año previo.</a:t>
                      </a:r>
                      <a:endParaRPr lang="es-PE" sz="1600">
                        <a:effectLst/>
                        <a:latin typeface="Times New Roman" panose="02020603050405020304" pitchFamily="18" charset="0"/>
                        <a:ea typeface="Times New Roman" panose="02020603050405020304" pitchFamily="18" charset="0"/>
                      </a:endParaRPr>
                    </a:p>
                  </a:txBody>
                  <a:tcPr marL="21365" marR="21365" marT="0" marB="0"/>
                </a:tc>
                <a:tc>
                  <a:txBody>
                    <a:bodyPr/>
                    <a:lstStyle/>
                    <a:p>
                      <a:endParaRPr lang="es-PE" sz="2400"/>
                    </a:p>
                  </a:txBody>
                  <a:tcPr marL="28487" marR="28487" marT="14243" marB="14243"/>
                </a:tc>
                <a:tc>
                  <a:txBody>
                    <a:bodyPr/>
                    <a:lstStyle/>
                    <a:p>
                      <a:endParaRPr lang="es-PE" sz="2400"/>
                    </a:p>
                  </a:txBody>
                  <a:tcPr marL="28487" marR="28487" marT="14243" marB="14243"/>
                </a:tc>
              </a:tr>
              <a:tr h="284867">
                <a:tc>
                  <a:txBody>
                    <a:bodyPr/>
                    <a:lstStyle/>
                    <a:p>
                      <a:pPr>
                        <a:spcAft>
                          <a:spcPts val="0"/>
                        </a:spcAft>
                      </a:pPr>
                      <a:r>
                        <a:rPr lang="es-ES" sz="1600">
                          <a:effectLst/>
                        </a:rPr>
                        <a:t>Cálculo del porcentaje de cumplimiento</a:t>
                      </a:r>
                      <a:endParaRPr lang="es-PE" sz="1600">
                        <a:effectLst/>
                        <a:latin typeface="Times New Roman" panose="02020603050405020304" pitchFamily="18" charset="0"/>
                        <a:ea typeface="Times New Roman" panose="02020603050405020304" pitchFamily="18" charset="0"/>
                      </a:endParaRPr>
                    </a:p>
                  </a:txBody>
                  <a:tcPr marL="21365" marR="21365" marT="0" marB="0">
                    <a:solidFill>
                      <a:srgbClr val="002060"/>
                    </a:solidFill>
                  </a:tcPr>
                </a:tc>
                <a:tc>
                  <a:txBody>
                    <a:bodyPr/>
                    <a:lstStyle/>
                    <a:p>
                      <a:pPr algn="just">
                        <a:spcAft>
                          <a:spcPts val="0"/>
                        </a:spcAft>
                      </a:pPr>
                      <a:r>
                        <a:rPr lang="es-ES" sz="1600" u="sng">
                          <a:effectLst/>
                        </a:rPr>
                        <a:t>(Logro alcanzado – Valor umbral) </a:t>
                      </a:r>
                      <a:r>
                        <a:rPr lang="es-ES" sz="1600">
                          <a:effectLst/>
                        </a:rPr>
                        <a:t>x100</a:t>
                      </a:r>
                      <a:endParaRPr lang="es-PE" sz="1600">
                        <a:effectLst/>
                      </a:endParaRPr>
                    </a:p>
                    <a:p>
                      <a:pPr algn="just">
                        <a:spcAft>
                          <a:spcPts val="0"/>
                        </a:spcAft>
                      </a:pPr>
                      <a:r>
                        <a:rPr lang="es-ES" sz="1600">
                          <a:effectLst/>
                        </a:rPr>
                        <a:t>Logro esperado – Valor umbral</a:t>
                      </a:r>
                      <a:endParaRPr lang="es-PE" sz="1600">
                        <a:effectLst/>
                        <a:latin typeface="Times New Roman" panose="02020603050405020304" pitchFamily="18" charset="0"/>
                        <a:ea typeface="Times New Roman" panose="02020603050405020304" pitchFamily="18" charset="0"/>
                      </a:endParaRPr>
                    </a:p>
                  </a:txBody>
                  <a:tcPr marL="21365" marR="21365" marT="0" marB="0"/>
                </a:tc>
                <a:tc>
                  <a:txBody>
                    <a:bodyPr/>
                    <a:lstStyle/>
                    <a:p>
                      <a:endParaRPr lang="es-PE" sz="2400"/>
                    </a:p>
                  </a:txBody>
                  <a:tcPr marL="28487" marR="28487" marT="14243" marB="14243"/>
                </a:tc>
                <a:tc>
                  <a:txBody>
                    <a:bodyPr/>
                    <a:lstStyle/>
                    <a:p>
                      <a:endParaRPr lang="es-PE" sz="2400"/>
                    </a:p>
                  </a:txBody>
                  <a:tcPr marL="28487" marR="28487" marT="14243" marB="14243"/>
                </a:tc>
              </a:tr>
              <a:tr h="0">
                <a:tc>
                  <a:txBody>
                    <a:bodyPr/>
                    <a:lstStyle/>
                    <a:p>
                      <a:pPr>
                        <a:spcAft>
                          <a:spcPts val="0"/>
                        </a:spcAft>
                      </a:pPr>
                      <a:r>
                        <a:rPr lang="es-ES" sz="1600" dirty="0">
                          <a:effectLst/>
                        </a:rPr>
                        <a:t>Frecuencia de medición</a:t>
                      </a:r>
                      <a:endParaRPr lang="es-PE" sz="1600" dirty="0">
                        <a:effectLst/>
                        <a:latin typeface="Times New Roman" panose="02020603050405020304" pitchFamily="18" charset="0"/>
                        <a:ea typeface="Times New Roman" panose="02020603050405020304" pitchFamily="18" charset="0"/>
                      </a:endParaRPr>
                    </a:p>
                  </a:txBody>
                  <a:tcPr marL="21365" marR="21365" marT="0" marB="0">
                    <a:solidFill>
                      <a:srgbClr val="002060"/>
                    </a:solidFill>
                  </a:tcPr>
                </a:tc>
                <a:tc>
                  <a:txBody>
                    <a:bodyPr/>
                    <a:lstStyle/>
                    <a:p>
                      <a:pPr algn="just">
                        <a:spcAft>
                          <a:spcPts val="0"/>
                        </a:spcAft>
                      </a:pPr>
                      <a:r>
                        <a:rPr lang="es-ES" sz="1600" dirty="0" smtClean="0">
                          <a:effectLst/>
                        </a:rPr>
                        <a:t>Anual</a:t>
                      </a:r>
                      <a:endParaRPr lang="es-PE" sz="1600" dirty="0">
                        <a:effectLst/>
                        <a:latin typeface="Times New Roman" panose="02020603050405020304" pitchFamily="18" charset="0"/>
                        <a:ea typeface="Times New Roman" panose="02020603050405020304" pitchFamily="18" charset="0"/>
                      </a:endParaRPr>
                    </a:p>
                  </a:txBody>
                  <a:tcPr marL="21365" marR="21365" marT="0" marB="0"/>
                </a:tc>
                <a:tc>
                  <a:txBody>
                    <a:bodyPr/>
                    <a:lstStyle/>
                    <a:p>
                      <a:endParaRPr lang="es-PE" sz="2400"/>
                    </a:p>
                  </a:txBody>
                  <a:tcPr marL="28487" marR="28487" marT="14243" marB="14243"/>
                </a:tc>
                <a:tc>
                  <a:txBody>
                    <a:bodyPr/>
                    <a:lstStyle/>
                    <a:p>
                      <a:endParaRPr lang="es-PE" sz="2400"/>
                    </a:p>
                  </a:txBody>
                  <a:tcPr marL="28487" marR="28487" marT="14243" marB="14243"/>
                </a:tc>
              </a:tr>
              <a:tr h="189911">
                <a:tc>
                  <a:txBody>
                    <a:bodyPr/>
                    <a:lstStyle/>
                    <a:p>
                      <a:pPr>
                        <a:spcAft>
                          <a:spcPts val="0"/>
                        </a:spcAft>
                      </a:pPr>
                      <a:r>
                        <a:rPr lang="es-ES" sz="1600">
                          <a:effectLst/>
                        </a:rPr>
                        <a:t>Fuente de datos</a:t>
                      </a:r>
                      <a:endParaRPr lang="es-PE" sz="1600">
                        <a:effectLst/>
                        <a:latin typeface="Times New Roman" panose="02020603050405020304" pitchFamily="18" charset="0"/>
                        <a:ea typeface="Times New Roman" panose="02020603050405020304" pitchFamily="18" charset="0"/>
                      </a:endParaRPr>
                    </a:p>
                  </a:txBody>
                  <a:tcPr marL="21365" marR="21365" marT="0" marB="0">
                    <a:solidFill>
                      <a:srgbClr val="002060"/>
                    </a:solidFill>
                  </a:tcPr>
                </a:tc>
                <a:tc gridSpan="3">
                  <a:txBody>
                    <a:bodyPr/>
                    <a:lstStyle/>
                    <a:p>
                      <a:pPr algn="just">
                        <a:spcAft>
                          <a:spcPts val="0"/>
                        </a:spcAft>
                      </a:pPr>
                      <a:r>
                        <a:rPr lang="es-ES" sz="1600" dirty="0">
                          <a:effectLst/>
                        </a:rPr>
                        <a:t>SIASIS. </a:t>
                      </a:r>
                      <a:r>
                        <a:rPr lang="es-PE" sz="1600" dirty="0" smtClean="0">
                          <a:effectLst/>
                        </a:rPr>
                        <a:t>Se considerará la información registrada desde el 1 de enero  hasta el 31 de diciembre del 2017, con cierre de producción a febrero del 2018</a:t>
                      </a:r>
                      <a:endParaRPr lang="es-PE" sz="1600" dirty="0">
                        <a:effectLst/>
                      </a:endParaRPr>
                    </a:p>
                  </a:txBody>
                  <a:tcPr marL="21365" marR="21365" marT="0" marB="0"/>
                </a:tc>
                <a:tc hMerge="1">
                  <a:txBody>
                    <a:bodyPr/>
                    <a:lstStyle/>
                    <a:p>
                      <a:endParaRPr lang="es-PE" sz="2400" dirty="0"/>
                    </a:p>
                  </a:txBody>
                  <a:tcPr marL="28487" marR="28487" marT="14243" marB="14243"/>
                </a:tc>
                <a:tc hMerge="1">
                  <a:txBody>
                    <a:bodyPr/>
                    <a:lstStyle/>
                    <a:p>
                      <a:endParaRPr lang="es-PE" sz="2400" dirty="0"/>
                    </a:p>
                  </a:txBody>
                  <a:tcPr marL="28487" marR="28487" marT="14243" marB="14243"/>
                </a:tc>
              </a:tr>
              <a:tr h="237389">
                <a:tc>
                  <a:txBody>
                    <a:bodyPr/>
                    <a:lstStyle/>
                    <a:p>
                      <a:pPr>
                        <a:spcAft>
                          <a:spcPts val="0"/>
                        </a:spcAft>
                      </a:pPr>
                      <a:r>
                        <a:rPr lang="es-ES" sz="1600">
                          <a:effectLst/>
                        </a:rPr>
                        <a:t>Área responsable técnica</a:t>
                      </a:r>
                      <a:endParaRPr lang="es-PE" sz="1600">
                        <a:effectLst/>
                        <a:latin typeface="Times New Roman" panose="02020603050405020304" pitchFamily="18" charset="0"/>
                        <a:ea typeface="Times New Roman" panose="02020603050405020304" pitchFamily="18" charset="0"/>
                      </a:endParaRPr>
                    </a:p>
                  </a:txBody>
                  <a:tcPr marL="21365" marR="21365" marT="0" marB="0">
                    <a:solidFill>
                      <a:srgbClr val="002060"/>
                    </a:solidFill>
                  </a:tcPr>
                </a:tc>
                <a:tc gridSpan="3">
                  <a:txBody>
                    <a:bodyPr/>
                    <a:lstStyle/>
                    <a:p>
                      <a:pPr>
                        <a:spcAft>
                          <a:spcPts val="0"/>
                        </a:spcAft>
                      </a:pPr>
                      <a:r>
                        <a:rPr lang="es-ES" sz="1600" dirty="0">
                          <a:effectLst/>
                        </a:rPr>
                        <a:t>Dirección General de Intervenciones Estratégicas en Salud Pública a través de:</a:t>
                      </a:r>
                      <a:endParaRPr lang="es-PE" sz="1600" dirty="0">
                        <a:effectLst/>
                      </a:endParaRPr>
                    </a:p>
                    <a:p>
                      <a:pPr algn="just">
                        <a:spcAft>
                          <a:spcPts val="0"/>
                        </a:spcAft>
                      </a:pPr>
                      <a:r>
                        <a:rPr lang="es-ES" sz="1600" dirty="0">
                          <a:effectLst/>
                        </a:rPr>
                        <a:t>Dirección de Salud Sexual y Reproductiva del MINSA.</a:t>
                      </a:r>
                      <a:endParaRPr lang="es-PE" sz="1600" dirty="0">
                        <a:effectLst/>
                        <a:latin typeface="Times New Roman" panose="02020603050405020304" pitchFamily="18" charset="0"/>
                        <a:ea typeface="Times New Roman" panose="02020603050405020304" pitchFamily="18" charset="0"/>
                      </a:endParaRPr>
                    </a:p>
                  </a:txBody>
                  <a:tcPr marL="21365" marR="21365" marT="0" marB="0"/>
                </a:tc>
                <a:tc hMerge="1">
                  <a:txBody>
                    <a:bodyPr/>
                    <a:lstStyle/>
                    <a:p>
                      <a:endParaRPr lang="es-PE" sz="2400" dirty="0"/>
                    </a:p>
                  </a:txBody>
                  <a:tcPr marL="28487" marR="28487" marT="14243" marB="14243"/>
                </a:tc>
                <a:tc hMerge="1">
                  <a:txBody>
                    <a:bodyPr/>
                    <a:lstStyle/>
                    <a:p>
                      <a:endParaRPr lang="es-PE" sz="2400" dirty="0"/>
                    </a:p>
                  </a:txBody>
                  <a:tcPr marL="28487" marR="28487" marT="14243" marB="14243"/>
                </a:tc>
              </a:tr>
              <a:tr h="237389">
                <a:tc>
                  <a:txBody>
                    <a:bodyPr/>
                    <a:lstStyle/>
                    <a:p>
                      <a:pPr>
                        <a:spcAft>
                          <a:spcPts val="0"/>
                        </a:spcAft>
                      </a:pPr>
                      <a:r>
                        <a:rPr lang="es-ES" sz="1600" dirty="0">
                          <a:effectLst/>
                        </a:rPr>
                        <a:t>Área responsable de información</a:t>
                      </a:r>
                      <a:endParaRPr lang="es-PE" sz="1600" dirty="0">
                        <a:effectLst/>
                        <a:latin typeface="Times New Roman" panose="02020603050405020304" pitchFamily="18" charset="0"/>
                        <a:ea typeface="Times New Roman" panose="02020603050405020304" pitchFamily="18" charset="0"/>
                      </a:endParaRPr>
                    </a:p>
                  </a:txBody>
                  <a:tcPr marL="21365" marR="21365" marT="0" marB="0">
                    <a:solidFill>
                      <a:srgbClr val="002060"/>
                    </a:solidFill>
                  </a:tcPr>
                </a:tc>
                <a:tc gridSpan="3">
                  <a:txBody>
                    <a:bodyPr/>
                    <a:lstStyle/>
                    <a:p>
                      <a:pPr algn="just">
                        <a:spcAft>
                          <a:spcPts val="0"/>
                        </a:spcAft>
                      </a:pPr>
                      <a:r>
                        <a:rPr lang="es-ES" sz="1600" dirty="0">
                          <a:effectLst/>
                        </a:rPr>
                        <a:t>La Gerencia de Riesgos y Evaluación de Prestaciones del Seguro Integral de Salud (SIS).</a:t>
                      </a:r>
                      <a:endParaRPr lang="es-PE" sz="1600" dirty="0">
                        <a:effectLst/>
                        <a:latin typeface="Times New Roman" panose="02020603050405020304" pitchFamily="18" charset="0"/>
                        <a:ea typeface="Times New Roman" panose="02020603050405020304" pitchFamily="18" charset="0"/>
                      </a:endParaRPr>
                    </a:p>
                  </a:txBody>
                  <a:tcPr marL="21365" marR="21365" marT="0" marB="0"/>
                </a:tc>
                <a:tc hMerge="1">
                  <a:txBody>
                    <a:bodyPr/>
                    <a:lstStyle/>
                    <a:p>
                      <a:endParaRPr lang="es-PE" sz="2400" dirty="0"/>
                    </a:p>
                  </a:txBody>
                  <a:tcPr marL="28487" marR="28487" marT="14243" marB="14243"/>
                </a:tc>
                <a:tc hMerge="1">
                  <a:txBody>
                    <a:bodyPr/>
                    <a:lstStyle/>
                    <a:p>
                      <a:endParaRPr lang="es-PE" sz="2400" dirty="0"/>
                    </a:p>
                  </a:txBody>
                  <a:tcPr marL="28487" marR="28487" marT="14243" marB="14243"/>
                </a:tc>
              </a:tr>
              <a:tr h="522255">
                <a:tc>
                  <a:txBody>
                    <a:bodyPr/>
                    <a:lstStyle/>
                    <a:p>
                      <a:pPr>
                        <a:spcAft>
                          <a:spcPts val="0"/>
                        </a:spcAft>
                      </a:pPr>
                      <a:r>
                        <a:rPr lang="es-ES" sz="1600" dirty="0">
                          <a:effectLst/>
                        </a:rPr>
                        <a:t>Notas</a:t>
                      </a:r>
                      <a:endParaRPr lang="es-PE" sz="1600" dirty="0">
                        <a:effectLst/>
                        <a:latin typeface="Times New Roman" panose="02020603050405020304" pitchFamily="18" charset="0"/>
                        <a:ea typeface="Times New Roman" panose="02020603050405020304" pitchFamily="18" charset="0"/>
                      </a:endParaRPr>
                    </a:p>
                  </a:txBody>
                  <a:tcPr marL="21365" marR="21365" marT="0" marB="0">
                    <a:solidFill>
                      <a:srgbClr val="002060"/>
                    </a:solidFill>
                  </a:tcPr>
                </a:tc>
                <a:tc gridSpan="3">
                  <a:txBody>
                    <a:bodyPr/>
                    <a:lstStyle/>
                    <a:p>
                      <a:pPr algn="just">
                        <a:spcAft>
                          <a:spcPts val="0"/>
                        </a:spcAft>
                      </a:pPr>
                      <a:r>
                        <a:rPr lang="es-ES" sz="1600" dirty="0">
                          <a:effectLst/>
                        </a:rPr>
                        <a:t>En el caso de entrega de ácido fólico y sulfato ferroso por separado, se contabilizará de la siguiente manera: 3 tabletas de la 18109 </a:t>
                      </a:r>
                      <a:r>
                        <a:rPr lang="es-ES" sz="1600" dirty="0" err="1">
                          <a:effectLst/>
                        </a:rPr>
                        <a:t>ó</a:t>
                      </a:r>
                      <a:r>
                        <a:rPr lang="es-ES" sz="1600" dirty="0">
                          <a:effectLst/>
                        </a:rPr>
                        <a:t> 1 tableta 18119 de ácido fólico más las 30 tabletas del 3352 </a:t>
                      </a:r>
                      <a:r>
                        <a:rPr lang="es-ES" sz="1600" dirty="0" err="1">
                          <a:effectLst/>
                        </a:rPr>
                        <a:t>ó</a:t>
                      </a:r>
                      <a:r>
                        <a:rPr lang="es-ES" sz="1600" dirty="0">
                          <a:effectLst/>
                        </a:rPr>
                        <a:t> 3553 de tabletas de sulfato ferroso.</a:t>
                      </a:r>
                      <a:endParaRPr lang="es-PE" sz="1600" dirty="0">
                        <a:effectLst/>
                      </a:endParaRPr>
                    </a:p>
                    <a:p>
                      <a:pPr algn="just">
                        <a:spcAft>
                          <a:spcPts val="0"/>
                        </a:spcAft>
                      </a:pPr>
                      <a:r>
                        <a:rPr lang="es-ES" sz="1600" dirty="0">
                          <a:effectLst/>
                        </a:rPr>
                        <a:t>El denominador de la fórmula corresponde a datos del periodo 1/01/2016 al 31/12/2016, un estimado para 2016, que se mantendrá fijo durante todo el año.</a:t>
                      </a:r>
                      <a:endParaRPr lang="es-PE" sz="1600" dirty="0">
                        <a:effectLst/>
                        <a:latin typeface="Times New Roman" panose="02020603050405020304" pitchFamily="18" charset="0"/>
                        <a:ea typeface="Times New Roman" panose="02020603050405020304" pitchFamily="18" charset="0"/>
                      </a:endParaRPr>
                    </a:p>
                  </a:txBody>
                  <a:tcPr marL="21365" marR="21365" marT="0" marB="0"/>
                </a:tc>
                <a:tc hMerge="1">
                  <a:txBody>
                    <a:bodyPr/>
                    <a:lstStyle/>
                    <a:p>
                      <a:endParaRPr lang="es-PE" sz="2400" dirty="0"/>
                    </a:p>
                  </a:txBody>
                  <a:tcPr marL="28487" marR="28487" marT="14243" marB="14243"/>
                </a:tc>
                <a:tc hMerge="1">
                  <a:txBody>
                    <a:bodyPr/>
                    <a:lstStyle/>
                    <a:p>
                      <a:endParaRPr lang="es-PE" sz="2400" dirty="0"/>
                    </a:p>
                  </a:txBody>
                  <a:tcPr marL="28487" marR="28487" marT="14243" marB="14243"/>
                </a:tc>
              </a:tr>
            </a:tbl>
          </a:graphicData>
        </a:graphic>
      </p:graphicFrame>
      <p:pic>
        <p:nvPicPr>
          <p:cNvPr id="5" name="Imagen 4"/>
          <p:cNvPicPr>
            <a:picLocks noChangeAspect="1"/>
          </p:cNvPicPr>
          <p:nvPr/>
        </p:nvPicPr>
        <p:blipFill>
          <a:blip r:embed="rId2"/>
          <a:stretch>
            <a:fillRect/>
          </a:stretch>
        </p:blipFill>
        <p:spPr>
          <a:xfrm>
            <a:off x="3026578" y="296249"/>
            <a:ext cx="7291130" cy="2419655"/>
          </a:xfrm>
          <a:prstGeom prst="rect">
            <a:avLst/>
          </a:prstGeom>
        </p:spPr>
      </p:pic>
    </p:spTree>
    <p:extLst>
      <p:ext uri="{BB962C8B-B14F-4D97-AF65-F5344CB8AC3E}">
        <p14:creationId xmlns:p14="http://schemas.microsoft.com/office/powerpoint/2010/main" val="125626466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4" name="Tabla 3"/>
          <p:cNvGraphicFramePr>
            <a:graphicFrameLocks noGrp="1"/>
          </p:cNvGraphicFramePr>
          <p:nvPr>
            <p:extLst>
              <p:ext uri="{D42A27DB-BD31-4B8C-83A1-F6EECF244321}">
                <p14:modId xmlns:p14="http://schemas.microsoft.com/office/powerpoint/2010/main" val="3517046668"/>
              </p:ext>
            </p:extLst>
          </p:nvPr>
        </p:nvGraphicFramePr>
        <p:xfrm>
          <a:off x="1" y="132150"/>
          <a:ext cx="12191999" cy="6598693"/>
        </p:xfrm>
        <a:graphic>
          <a:graphicData uri="http://schemas.openxmlformats.org/drawingml/2006/table">
            <a:tbl>
              <a:tblPr firstRow="1" firstCol="1" bandRow="1">
                <a:tableStyleId>{5C22544A-7EE6-4342-B048-85BDC9FD1C3A}</a:tableStyleId>
              </a:tblPr>
              <a:tblGrid>
                <a:gridCol w="1992572"/>
                <a:gridCol w="8456954"/>
                <a:gridCol w="1742473"/>
              </a:tblGrid>
              <a:tr h="655093">
                <a:tc>
                  <a:txBody>
                    <a:bodyPr/>
                    <a:lstStyle/>
                    <a:p>
                      <a:pPr algn="l">
                        <a:spcAft>
                          <a:spcPts val="0"/>
                        </a:spcAft>
                      </a:pPr>
                      <a:r>
                        <a:rPr lang="es-ES" sz="1800" dirty="0">
                          <a:effectLst/>
                        </a:rPr>
                        <a:t>Nombre </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gridSpan="2">
                  <a:txBody>
                    <a:bodyPr/>
                    <a:lstStyle/>
                    <a:p>
                      <a:pPr algn="l">
                        <a:spcAft>
                          <a:spcPts val="0"/>
                        </a:spcAft>
                      </a:pPr>
                      <a:r>
                        <a:rPr lang="es-ES" sz="1800" dirty="0">
                          <a:effectLst/>
                        </a:rPr>
                        <a:t>Porcentaje de mujeres de 25 a 64 años afiliadas al SIS con despistaje de cáncer de cuello uterino.</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hMerge="1">
                  <a:txBody>
                    <a:bodyPr/>
                    <a:lstStyle/>
                    <a:p>
                      <a:endParaRPr lang="es-PE"/>
                    </a:p>
                  </a:txBody>
                  <a:tcPr/>
                </a:tc>
              </a:tr>
              <a:tr h="113300">
                <a:tc>
                  <a:txBody>
                    <a:bodyPr/>
                    <a:lstStyle/>
                    <a:p>
                      <a:pPr algn="l">
                        <a:spcAft>
                          <a:spcPts val="0"/>
                        </a:spcAft>
                      </a:pPr>
                      <a:r>
                        <a:rPr lang="es-ES" sz="1800">
                          <a:effectLst/>
                        </a:rPr>
                        <a:t>Tipo</a:t>
                      </a:r>
                      <a:endParaRPr lang="es-PE" sz="180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gridSpan="2">
                  <a:txBody>
                    <a:bodyPr/>
                    <a:lstStyle/>
                    <a:p>
                      <a:pPr algn="l">
                        <a:spcAft>
                          <a:spcPts val="0"/>
                        </a:spcAft>
                      </a:pPr>
                      <a:r>
                        <a:rPr lang="es-ES" sz="1800">
                          <a:effectLst/>
                        </a:rPr>
                        <a:t>Indicador de desempeño.</a:t>
                      </a:r>
                      <a:endParaRPr lang="es-PE" sz="1800">
                        <a:effectLst/>
                        <a:latin typeface="Times New Roman" panose="02020603050405020304" pitchFamily="18" charset="0"/>
                        <a:ea typeface="Times New Roman" panose="02020603050405020304" pitchFamily="18" charset="0"/>
                      </a:endParaRPr>
                    </a:p>
                  </a:txBody>
                  <a:tcPr marL="37856" marR="37856" marT="0" marB="0" anchor="ctr"/>
                </a:tc>
                <a:tc hMerge="1">
                  <a:txBody>
                    <a:bodyPr/>
                    <a:lstStyle/>
                    <a:p>
                      <a:endParaRPr lang="es-PE"/>
                    </a:p>
                  </a:txBody>
                  <a:tcPr/>
                </a:tc>
              </a:tr>
              <a:tr h="113300">
                <a:tc>
                  <a:txBody>
                    <a:bodyPr/>
                    <a:lstStyle/>
                    <a:p>
                      <a:pPr algn="l">
                        <a:spcAft>
                          <a:spcPts val="0"/>
                        </a:spcAft>
                      </a:pPr>
                      <a:r>
                        <a:rPr lang="es-ES" sz="1800">
                          <a:effectLst/>
                        </a:rPr>
                        <a:t>Institución</a:t>
                      </a:r>
                      <a:endParaRPr lang="es-PE" sz="180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gridSpan="2">
                  <a:txBody>
                    <a:bodyPr/>
                    <a:lstStyle/>
                    <a:p>
                      <a:pPr algn="l">
                        <a:spcAft>
                          <a:spcPts val="0"/>
                        </a:spcAft>
                      </a:pPr>
                      <a:r>
                        <a:rPr lang="es-ES" sz="1800">
                          <a:effectLst/>
                        </a:rPr>
                        <a:t>DIRIS y Red de salud.</a:t>
                      </a:r>
                      <a:endParaRPr lang="es-PE" sz="1800">
                        <a:effectLst/>
                        <a:latin typeface="Times New Roman" panose="02020603050405020304" pitchFamily="18" charset="0"/>
                        <a:ea typeface="Times New Roman" panose="02020603050405020304" pitchFamily="18" charset="0"/>
                      </a:endParaRPr>
                    </a:p>
                  </a:txBody>
                  <a:tcPr marL="37856" marR="37856" marT="0" marB="0" anchor="ctr"/>
                </a:tc>
                <a:tc hMerge="1">
                  <a:txBody>
                    <a:bodyPr/>
                    <a:lstStyle/>
                    <a:p>
                      <a:endParaRPr lang="es-PE"/>
                    </a:p>
                  </a:txBody>
                  <a:tcPr/>
                </a:tc>
              </a:tr>
              <a:tr h="1060663">
                <a:tc>
                  <a:txBody>
                    <a:bodyPr/>
                    <a:lstStyle/>
                    <a:p>
                      <a:pPr algn="l">
                        <a:spcAft>
                          <a:spcPts val="0"/>
                        </a:spcAft>
                      </a:pPr>
                      <a:r>
                        <a:rPr lang="es-ES" sz="1800" dirty="0">
                          <a:effectLst/>
                        </a:rPr>
                        <a:t>Definición</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gridSpan="2">
                  <a:txBody>
                    <a:bodyPr/>
                    <a:lstStyle/>
                    <a:p>
                      <a:pPr algn="just">
                        <a:spcAft>
                          <a:spcPts val="0"/>
                        </a:spcAft>
                      </a:pPr>
                      <a:r>
                        <a:rPr lang="es-ES" sz="1800" dirty="0">
                          <a:effectLst/>
                        </a:rPr>
                        <a:t>Se denomina mujer con despistaje de cáncer de cuello uterino a aquella que se le realiza la prueba de detección molecular de Virus de Papiloma Humana (VPH), Papanicolaou y/o la Inspección Visual con Ácido Acético (IVAA), independientemente del resultado y de la entrega del mismo</a:t>
                      </a:r>
                      <a:r>
                        <a:rPr lang="es-ES" sz="1800" dirty="0" smtClean="0">
                          <a:effectLst/>
                        </a:rPr>
                        <a:t>.</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tc>
                <a:tc hMerge="1">
                  <a:txBody>
                    <a:bodyPr/>
                    <a:lstStyle/>
                    <a:p>
                      <a:endParaRPr lang="es-PE"/>
                    </a:p>
                  </a:txBody>
                  <a:tcPr/>
                </a:tc>
              </a:tr>
              <a:tr h="1019701">
                <a:tc>
                  <a:txBody>
                    <a:bodyPr/>
                    <a:lstStyle/>
                    <a:p>
                      <a:pPr algn="l">
                        <a:spcAft>
                          <a:spcPts val="0"/>
                        </a:spcAft>
                      </a:pPr>
                      <a:r>
                        <a:rPr lang="es-ES" sz="1800" dirty="0">
                          <a:effectLst/>
                        </a:rPr>
                        <a:t>Justificación</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gridSpan="2">
                  <a:txBody>
                    <a:bodyPr/>
                    <a:lstStyle/>
                    <a:p>
                      <a:pPr algn="just">
                        <a:spcAft>
                          <a:spcPts val="0"/>
                        </a:spcAft>
                      </a:pPr>
                      <a:r>
                        <a:rPr lang="es-ES" sz="1700" b="1" dirty="0">
                          <a:effectLst/>
                        </a:rPr>
                        <a:t>En el Perú, el cáncer de cérvix constituye la patología oncológica más frecuente. La prueba de detección molecular de VPH, el examen de citología por Papanicolaou y la IVAA permiten la captación de mujeres con cáncer de cérvix en etapas tempranas. La evidencia muestra que el factor más importante para lograr el </a:t>
                      </a:r>
                      <a:r>
                        <a:rPr lang="es-ES" sz="1700" b="1" dirty="0" smtClean="0">
                          <a:effectLst/>
                        </a:rPr>
                        <a:t>impacto </a:t>
                      </a:r>
                      <a:r>
                        <a:rPr lang="es-ES" sz="1700" b="1" dirty="0">
                          <a:effectLst/>
                        </a:rPr>
                        <a:t>del tamizaje en la reducción de la incidencia y mortalidad por cáncer de cuello uterino es lograr una amplia cobertura poblacional en las mujeres más susceptibles, que para nuestro país se ha definido en un rango de 25 a 64 años de edad</a:t>
                      </a:r>
                      <a:r>
                        <a:rPr lang="es-ES" sz="1700" b="1" dirty="0" smtClean="0">
                          <a:effectLst/>
                        </a:rPr>
                        <a:t>.</a:t>
                      </a:r>
                      <a:r>
                        <a:rPr lang="es-ES" sz="1700" b="1" dirty="0">
                          <a:effectLst/>
                        </a:rPr>
                        <a:t> </a:t>
                      </a:r>
                      <a:endParaRPr lang="es-PE" sz="1700" b="1" dirty="0">
                        <a:effectLst/>
                        <a:latin typeface="Times New Roman" panose="02020603050405020304" pitchFamily="18" charset="0"/>
                        <a:ea typeface="Times New Roman" panose="02020603050405020304" pitchFamily="18" charset="0"/>
                      </a:endParaRPr>
                    </a:p>
                  </a:txBody>
                  <a:tcPr marL="37856" marR="37856" marT="0" marB="0" anchor="ctr"/>
                </a:tc>
                <a:tc hMerge="1">
                  <a:txBody>
                    <a:bodyPr/>
                    <a:lstStyle/>
                    <a:p>
                      <a:endParaRPr lang="es-PE"/>
                    </a:p>
                  </a:txBody>
                  <a:tcPr/>
                </a:tc>
              </a:tr>
              <a:tr h="679800">
                <a:tc>
                  <a:txBody>
                    <a:bodyPr/>
                    <a:lstStyle/>
                    <a:p>
                      <a:pPr algn="l">
                        <a:spcAft>
                          <a:spcPts val="0"/>
                        </a:spcAft>
                      </a:pPr>
                      <a:r>
                        <a:rPr lang="es-ES" sz="1800">
                          <a:effectLst/>
                        </a:rPr>
                        <a:t>Fórmula del indicador</a:t>
                      </a:r>
                      <a:endParaRPr lang="es-PE" sz="180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a:txBody>
                    <a:bodyPr/>
                    <a:lstStyle/>
                    <a:p>
                      <a:pPr algn="l">
                        <a:spcAft>
                          <a:spcPts val="0"/>
                        </a:spcAft>
                      </a:pPr>
                      <a:r>
                        <a:rPr lang="es-ES" sz="1800" u="sng" dirty="0">
                          <a:effectLst/>
                        </a:rPr>
                        <a:t> </a:t>
                      </a:r>
                      <a:endParaRPr lang="es-PE" sz="1800" dirty="0">
                        <a:effectLst/>
                      </a:endParaRPr>
                    </a:p>
                    <a:p>
                      <a:pPr algn="l">
                        <a:spcAft>
                          <a:spcPts val="0"/>
                        </a:spcAft>
                      </a:pPr>
                      <a:r>
                        <a:rPr lang="es-ES" sz="1800" dirty="0">
                          <a:effectLst/>
                        </a:rPr>
                        <a:t>Número de mujeres de 25 a 64 años aseguradas al SIS con</a:t>
                      </a:r>
                      <a:r>
                        <a:rPr lang="es-ES" sz="1800" u="sng" dirty="0">
                          <a:effectLst/>
                        </a:rPr>
                        <a:t> </a:t>
                      </a:r>
                      <a:r>
                        <a:rPr lang="es-ES" sz="1800" dirty="0">
                          <a:effectLst/>
                        </a:rPr>
                        <a:t>examen de detección  molecular de VPH, Papanicolaou y/o IVAA </a:t>
                      </a:r>
                      <a:endParaRPr lang="es-PE" sz="1800" dirty="0" smtClean="0">
                        <a:effectLst/>
                      </a:endParaRPr>
                    </a:p>
                    <a:p>
                      <a:pPr algn="l">
                        <a:spcAft>
                          <a:spcPts val="0"/>
                        </a:spcAft>
                      </a:pPr>
                      <a:endParaRPr lang="es-ES" sz="1800" dirty="0" smtClean="0">
                        <a:effectLst/>
                      </a:endParaRPr>
                    </a:p>
                    <a:p>
                      <a:pPr algn="l">
                        <a:spcAft>
                          <a:spcPts val="0"/>
                        </a:spcAft>
                      </a:pPr>
                      <a:r>
                        <a:rPr lang="es-ES" sz="1800" dirty="0" smtClean="0">
                          <a:effectLst/>
                        </a:rPr>
                        <a:t>Número </a:t>
                      </a:r>
                      <a:r>
                        <a:rPr lang="es-ES" sz="1800" dirty="0">
                          <a:effectLst/>
                        </a:rPr>
                        <a:t>de mujeres 25 a 64 años aseguradas al </a:t>
                      </a:r>
                      <a:r>
                        <a:rPr lang="es-ES" sz="1800" dirty="0" smtClean="0">
                          <a:effectLst/>
                        </a:rPr>
                        <a:t>SIS</a:t>
                      </a:r>
                      <a:r>
                        <a:rPr lang="es-ES" sz="1800" u="none" strike="noStrike" dirty="0">
                          <a:effectLst/>
                        </a:rPr>
                        <a:t> </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tc>
                <a:tc>
                  <a:txBody>
                    <a:bodyPr/>
                    <a:lstStyle/>
                    <a:p>
                      <a:pPr algn="l">
                        <a:spcAft>
                          <a:spcPts val="0"/>
                        </a:spcAft>
                      </a:pPr>
                      <a:r>
                        <a:rPr lang="es-ES" sz="1800">
                          <a:effectLst/>
                        </a:rPr>
                        <a:t> </a:t>
                      </a:r>
                      <a:endParaRPr lang="es-PE" sz="1800">
                        <a:effectLst/>
                      </a:endParaRPr>
                    </a:p>
                    <a:p>
                      <a:pPr algn="l">
                        <a:spcAft>
                          <a:spcPts val="0"/>
                        </a:spcAft>
                      </a:pPr>
                      <a:r>
                        <a:rPr lang="es-ES" sz="1800">
                          <a:effectLst/>
                        </a:rPr>
                        <a:t> </a:t>
                      </a:r>
                      <a:endParaRPr lang="es-PE" sz="1800">
                        <a:effectLst/>
                      </a:endParaRPr>
                    </a:p>
                    <a:p>
                      <a:pPr algn="l">
                        <a:spcAft>
                          <a:spcPts val="0"/>
                        </a:spcAft>
                      </a:pPr>
                      <a:r>
                        <a:rPr lang="es-ES" sz="1800">
                          <a:effectLst/>
                        </a:rPr>
                        <a:t>  x100</a:t>
                      </a:r>
                      <a:endParaRPr lang="es-PE" sz="1800">
                        <a:effectLst/>
                        <a:latin typeface="Times New Roman" panose="02020603050405020304" pitchFamily="18" charset="0"/>
                        <a:ea typeface="Times New Roman" panose="02020603050405020304" pitchFamily="18" charset="0"/>
                      </a:endParaRPr>
                    </a:p>
                  </a:txBody>
                  <a:tcPr marL="37856" marR="37856" marT="0" marB="0" anchor="ctr"/>
                </a:tc>
              </a:tr>
              <a:tr h="1019701">
                <a:tc>
                  <a:txBody>
                    <a:bodyPr/>
                    <a:lstStyle/>
                    <a:p>
                      <a:pPr algn="l">
                        <a:spcAft>
                          <a:spcPts val="0"/>
                        </a:spcAft>
                      </a:pPr>
                      <a:r>
                        <a:rPr lang="es-ES" sz="1800" dirty="0">
                          <a:effectLst/>
                        </a:rPr>
                        <a:t>Construcción del indicador</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solidFill>
                      <a:srgbClr val="002060"/>
                    </a:solidFill>
                  </a:tcPr>
                </a:tc>
                <a:tc gridSpan="2">
                  <a:txBody>
                    <a:bodyPr/>
                    <a:lstStyle/>
                    <a:p>
                      <a:pPr algn="just">
                        <a:spcAft>
                          <a:spcPts val="0"/>
                        </a:spcAft>
                      </a:pPr>
                      <a:r>
                        <a:rPr lang="es-ES" sz="1800" dirty="0">
                          <a:effectLst/>
                        </a:rPr>
                        <a:t>Se realizará la búsqueda en la prestación 024 y en todos los servicios que contengan el CPT: 88141 y </a:t>
                      </a:r>
                      <a:r>
                        <a:rPr lang="es-ES" sz="1800" dirty="0" smtClean="0">
                          <a:effectLst/>
                        </a:rPr>
                        <a:t>88141-01Para </a:t>
                      </a:r>
                      <a:r>
                        <a:rPr lang="es-ES" sz="1800" dirty="0">
                          <a:effectLst/>
                        </a:rPr>
                        <a:t>el denominador se contabiliza las MEF afiliadas al 31 de diciembre 2017, las cuales se mantienen fijo durante el periodo de evaluación. Para el monitoreo se busca las MEF que cumplen 25 a 64 años en el periodo de evaluación.</a:t>
                      </a:r>
                      <a:endParaRPr lang="es-PE" sz="1800" dirty="0">
                        <a:effectLst/>
                      </a:endParaRPr>
                    </a:p>
                    <a:p>
                      <a:pPr algn="just">
                        <a:spcAft>
                          <a:spcPts val="0"/>
                        </a:spcAft>
                      </a:pPr>
                      <a:r>
                        <a:rPr lang="es-ES" sz="1800" dirty="0" smtClean="0">
                          <a:effectLst/>
                        </a:rPr>
                        <a:t>MEF</a:t>
                      </a:r>
                      <a:r>
                        <a:rPr lang="es-ES" sz="1800" dirty="0">
                          <a:effectLst/>
                        </a:rPr>
                        <a:t>: Mujeres en edad </a:t>
                      </a:r>
                      <a:r>
                        <a:rPr lang="es-ES" sz="1800" dirty="0" err="1">
                          <a:effectLst/>
                        </a:rPr>
                        <a:t>fertil</a:t>
                      </a:r>
                      <a:r>
                        <a:rPr lang="es-ES" sz="1800" dirty="0">
                          <a:effectLst/>
                        </a:rPr>
                        <a:t> (25 a 64 años)</a:t>
                      </a:r>
                      <a:endParaRPr lang="es-PE" sz="1800" dirty="0">
                        <a:effectLst/>
                        <a:latin typeface="Times New Roman" panose="02020603050405020304" pitchFamily="18" charset="0"/>
                        <a:ea typeface="Times New Roman" panose="02020603050405020304" pitchFamily="18" charset="0"/>
                      </a:endParaRPr>
                    </a:p>
                  </a:txBody>
                  <a:tcPr marL="37856" marR="37856" marT="0" marB="0" anchor="ctr"/>
                </a:tc>
                <a:tc hMerge="1">
                  <a:txBody>
                    <a:bodyPr/>
                    <a:lstStyle/>
                    <a:p>
                      <a:endParaRPr lang="es-PE"/>
                    </a:p>
                  </a:txBody>
                  <a:tcPr/>
                </a:tc>
              </a:tr>
            </a:tbl>
          </a:graphicData>
        </a:graphic>
      </p:graphicFrame>
      <p:cxnSp>
        <p:nvCxnSpPr>
          <p:cNvPr id="6" name="9 Conector recto"/>
          <p:cNvCxnSpPr/>
          <p:nvPr/>
        </p:nvCxnSpPr>
        <p:spPr>
          <a:xfrm flipV="1">
            <a:off x="1955249" y="4866849"/>
            <a:ext cx="8559782" cy="46589"/>
          </a:xfrm>
          <a:prstGeom prst="line">
            <a:avLst/>
          </a:prstGeom>
          <a:noFill/>
          <a:ln w="12700" cap="flat" cmpd="sng" algn="ctr">
            <a:solidFill>
              <a:sysClr val="windowText" lastClr="000000">
                <a:shade val="95000"/>
                <a:satMod val="105000"/>
              </a:sysClr>
            </a:solidFill>
            <a:prstDash val="solid"/>
          </a:ln>
          <a:effectLst/>
        </p:spPr>
      </p:cxnSp>
    </p:spTree>
    <p:extLst>
      <p:ext uri="{BB962C8B-B14F-4D97-AF65-F5344CB8AC3E}">
        <p14:creationId xmlns:p14="http://schemas.microsoft.com/office/powerpoint/2010/main" val="244635563"/>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a">
  <a:themeElements>
    <a:clrScheme name="Faceta">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a">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a">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145</TotalTime>
  <Words>1886</Words>
  <Application>Microsoft Office PowerPoint</Application>
  <PresentationFormat>Panorámica</PresentationFormat>
  <Paragraphs>177</Paragraphs>
  <Slides>10</Slides>
  <Notes>0</Notes>
  <HiddenSlides>0</HiddenSlides>
  <MMClips>0</MMClips>
  <ScaleCrop>false</ScaleCrop>
  <HeadingPairs>
    <vt:vector size="6" baseType="variant">
      <vt:variant>
        <vt:lpstr>Fuentes usadas</vt:lpstr>
      </vt:variant>
      <vt:variant>
        <vt:i4>6</vt:i4>
      </vt:variant>
      <vt:variant>
        <vt:lpstr>Tema</vt:lpstr>
      </vt:variant>
      <vt:variant>
        <vt:i4>1</vt:i4>
      </vt:variant>
      <vt:variant>
        <vt:lpstr>Títulos de diapositiva</vt:lpstr>
      </vt:variant>
      <vt:variant>
        <vt:i4>10</vt:i4>
      </vt:variant>
    </vt:vector>
  </HeadingPairs>
  <TitlesOfParts>
    <vt:vector size="17" baseType="lpstr">
      <vt:lpstr>Arial</vt:lpstr>
      <vt:lpstr>Calibri</vt:lpstr>
      <vt:lpstr>Symbol</vt:lpstr>
      <vt:lpstr>Times New Roman</vt:lpstr>
      <vt:lpstr>Trebuchet MS</vt:lpstr>
      <vt:lpstr>Wingdings 3</vt:lpstr>
      <vt:lpstr>Faceta</vt:lpstr>
      <vt:lpstr>SEGURO INTEGRAL DE SALUD</vt:lpstr>
      <vt:lpstr>INDICADORES DE DESEMPEÑO</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lpstr>Presentación de PowerPoint</vt:lpstr>
    </vt:vector>
  </TitlesOfParts>
  <Company>Toshiba</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Giovana Yesenia Madariaga Ch.</dc:creator>
  <cp:lastModifiedBy>SHUMAYA ITURRIZAGA COLONIO</cp:lastModifiedBy>
  <cp:revision>17</cp:revision>
  <dcterms:created xsi:type="dcterms:W3CDTF">2017-09-29T13:52:26Z</dcterms:created>
  <dcterms:modified xsi:type="dcterms:W3CDTF">2017-10-04T15:51:26Z</dcterms:modified>
</cp:coreProperties>
</file>