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303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279" r:id="rId23"/>
  </p:sldIdLst>
  <p:sldSz cx="12192000" cy="6858000"/>
  <p:notesSz cx="6797675" cy="9926638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72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7E83-D382-4CA9-804B-A025D2B57997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02/10/2017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881A-21BB-4C87-BB7C-694E0456C399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156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7E83-D382-4CA9-804B-A025D2B57997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02/10/2017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881A-21BB-4C87-BB7C-694E0456C399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376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7E83-D382-4CA9-804B-A025D2B57997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02/10/2017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881A-21BB-4C87-BB7C-694E0456C399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59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7E83-D382-4CA9-804B-A025D2B57997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02/10/2017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881A-21BB-4C87-BB7C-694E0456C399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osición de imagen 7"/>
          <p:cNvSpPr>
            <a:spLocks noGrp="1"/>
          </p:cNvSpPr>
          <p:nvPr>
            <p:ph type="pic" sz="quarter" idx="13"/>
          </p:nvPr>
        </p:nvSpPr>
        <p:spPr>
          <a:xfrm>
            <a:off x="1354667" y="571500"/>
            <a:ext cx="7696200" cy="3670300"/>
          </a:xfrm>
        </p:spPr>
        <p:txBody>
          <a:bodyPr/>
          <a:lstStyle/>
          <a:p>
            <a:endParaRPr lang="es-PE"/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495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7E83-D382-4CA9-804B-A025D2B57997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02/10/2017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881A-21BB-4C87-BB7C-694E0456C399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71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7E83-D382-4CA9-804B-A025D2B57997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02/10/2017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881A-21BB-4C87-BB7C-694E0456C399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624"/>
            <a:ext cx="12192000" cy="690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478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7E83-D382-4CA9-804B-A025D2B57997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02/10/2017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881A-21BB-4C87-BB7C-694E0456C399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7E83-D382-4CA9-804B-A025D2B57997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02/10/2017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881A-21BB-4C87-BB7C-694E0456C399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840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7E83-D382-4CA9-804B-A025D2B57997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02/10/2017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881A-21BB-4C87-BB7C-694E0456C399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186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7E83-D382-4CA9-804B-A025D2B57997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02/10/2017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881A-21BB-4C87-BB7C-694E0456C399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679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7E83-D382-4CA9-804B-A025D2B57997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02/10/2017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881A-21BB-4C87-BB7C-694E0456C399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802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7E83-D382-4CA9-804B-A025D2B57997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02/10/2017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881A-21BB-4C87-BB7C-694E0456C399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833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E7E83-D382-4CA9-804B-A025D2B57997}" type="datetimeFigureOut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02/10/2017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5881A-21BB-4C87-BB7C-694E0456C399}" type="slidenum">
              <a:rPr lang="es-P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226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680"/>
          <a:stretch>
            <a:fillRect/>
          </a:stretch>
        </p:blipFill>
        <p:spPr bwMode="auto">
          <a:xfrm>
            <a:off x="413171" y="269682"/>
            <a:ext cx="2833881" cy="1141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50"/>
          <a:stretch>
            <a:fillRect/>
          </a:stretch>
        </p:blipFill>
        <p:spPr bwMode="auto">
          <a:xfrm>
            <a:off x="3503614" y="3573463"/>
            <a:ext cx="5299075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1788077" y="1422498"/>
            <a:ext cx="8524875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es-PE" sz="4800" b="1" dirty="0" smtClean="0"/>
              <a:t>COMPROMISOS DE </a:t>
            </a:r>
            <a:r>
              <a:rPr lang="es-PE" sz="4800" b="1" smtClean="0"/>
              <a:t>MEJORA – CDG 2017</a:t>
            </a:r>
            <a:endParaRPr lang="es-PE" sz="4800" b="1" dirty="0"/>
          </a:p>
        </p:txBody>
      </p:sp>
    </p:spTree>
    <p:extLst>
      <p:ext uri="{BB962C8B-B14F-4D97-AF65-F5344CB8AC3E}">
        <p14:creationId xmlns:p14="http://schemas.microsoft.com/office/powerpoint/2010/main" val="14778430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902453"/>
              </p:ext>
            </p:extLst>
          </p:nvPr>
        </p:nvGraphicFramePr>
        <p:xfrm>
          <a:off x="651352" y="708516"/>
          <a:ext cx="11060484" cy="5966016"/>
        </p:xfrm>
        <a:graphic>
          <a:graphicData uri="http://schemas.openxmlformats.org/drawingml/2006/table">
            <a:tbl>
              <a:tblPr firstRow="1" firstCol="1" bandRow="1"/>
              <a:tblGrid>
                <a:gridCol w="1440495"/>
                <a:gridCol w="8389015"/>
                <a:gridCol w="1230974"/>
              </a:tblGrid>
              <a:tr h="13072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Logro esperado y porcentaje de cumplimiento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744" marR="327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s-PE" sz="18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744" marR="327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8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744" marR="327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6142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Ejecución del Plan Regional de supervisión del personal de salud: 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Para el nivel DIRESA/GERESA y DIRIS visitas de supervisión realizadas a redes priorizadas de salud y hospitales. 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Para las redes de salud visitas de supervisión a </a:t>
                      </a:r>
                      <a:r>
                        <a:rPr lang="es-ES" sz="18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microredes</a:t>
                      </a: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 y establecimientos de salud del primer nivel de atención, priorizados según el grado de dificultad. 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Fuente Auditable: </a:t>
                      </a: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a) Informe anual de supervisión DIRESA/ GERESA y DIRIS y red de salud según corresponda; que incluye “Actas de supervisión”, firmadas y selladas por el personal y autoridades de salud de la red/ </a:t>
                      </a:r>
                      <a:r>
                        <a:rPr lang="es-ES" sz="18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microredes</a:t>
                      </a: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 o establecimiento de salud según corresponda. Entre enero y diciembre de 2017.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Nota: No se aceptaran actas sin informes, ni informes sin actas. No se aceptaran informes o actas, con sellos ilegibles que no permiten identificar la persona que supervisa o a quien se le supervisó y la dependencia donde labora. No agregar instrumentos de supervisión al expediente, ni autorizaciones de viaje, ni oficios de asignación de funciones, boletas etc. No se aceptaran informes de supervisión de DIRESA/GERESA a establecimientos de I nivel de atención.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744" marR="327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Cumple con las acciones del ítem 2 en el plazo establecido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50%.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744" marR="327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197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4800" y="1982910"/>
            <a:ext cx="6975231" cy="1325563"/>
          </a:xfrm>
        </p:spPr>
        <p:txBody>
          <a:bodyPr/>
          <a:lstStyle/>
          <a:p>
            <a:pPr algn="ctr"/>
            <a:r>
              <a:rPr lang="es-PE" b="1" dirty="0" smtClean="0"/>
              <a:t>Ficha 25</a:t>
            </a:r>
            <a:endParaRPr lang="es-PE" b="1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1436077" y="4803286"/>
            <a:ext cx="10515600" cy="1597514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PE" sz="4400" b="1" dirty="0" smtClean="0">
                <a:solidFill>
                  <a:srgbClr val="FF0000"/>
                </a:solidFill>
              </a:rPr>
              <a:t>“Certificación de Establecimientos de Salud Amigos de la Madre, la Niña y el Niño”</a:t>
            </a:r>
            <a:endParaRPr lang="es-PE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43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795081"/>
              </p:ext>
            </p:extLst>
          </p:nvPr>
        </p:nvGraphicFramePr>
        <p:xfrm>
          <a:off x="656172" y="650428"/>
          <a:ext cx="10847540" cy="5869940"/>
        </p:xfrm>
        <a:graphic>
          <a:graphicData uri="http://schemas.openxmlformats.org/drawingml/2006/table">
            <a:tbl>
              <a:tblPr firstRow="1" firstCol="1" bandRow="1"/>
              <a:tblGrid>
                <a:gridCol w="1681918"/>
                <a:gridCol w="7906419"/>
                <a:gridCol w="1259203"/>
              </a:tblGrid>
              <a:tr h="43513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Logro esperado y porcentaje de cumplimiento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93" marR="466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Conformación o reactivación del Comité Técnico Institucional (GERESAS/DIRESAS) o Comité de lactancia materna (Hospitales, Establecimiento de salud seleccionado) para la promoción y protección de la lactancia materna.</a:t>
                      </a:r>
                    </a:p>
                    <a:p>
                      <a:pPr marL="1714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Fuente auditable</a:t>
                      </a: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Copia fedateada de la Resolución Directoral (RD) o Resolución </a:t>
                      </a:r>
                      <a:r>
                        <a:rPr lang="es-PE" sz="1800" dirty="0" err="1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Jefatural</a:t>
                      </a: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(RJ), según corresponda, emitida durante los años 2016-2017.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u="none" strike="noStrike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PE" sz="18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 Plan</a:t>
                      </a:r>
                      <a:r>
                        <a:rPr lang="es-PE" sz="1800" baseline="300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trabajo anual del Comité Técnico Institucional o Comité de lactancia materna (según corresponda) para la promoción y protección de la lactancia materna, aprobado por RD o RJ. El Plan debe incluir como mínimo la programación de las siguientes actividades:</a:t>
                      </a:r>
                    </a:p>
                    <a:p>
                      <a:pPr marL="1720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PE" sz="18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Reuniones </a:t>
                      </a: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socialización de los documentos normativos: i) Directiva Administrativa Nº 201-MINSA/DGSP V.01, ii)  NTS Nº 106-MINSA/DGSP-V.01, iii) NTS N° 105-MINSA/DGSP-V.01, iv) Reglamento de Alimentación Infantil (Decreto Supremo Nº 009-2006-SA), y iv) Decreto Supremo Nº 001-2016-MIMP que desarrolla la Ley Nº 29896 - Ley que establece la implementación de lactarios en las instituciones del sector público y del sector privado promoviendo la lactancia materna</a:t>
                      </a:r>
                      <a:r>
                        <a:rPr lang="es-PE" sz="18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.(Aplica a Hospitales y establecimiento de salud seleccionado).</a:t>
                      </a: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s-PE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4831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93" marR="466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Cumple con todas las acciones de los ítems 1 y 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93" marR="466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776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043644"/>
              </p:ext>
            </p:extLst>
          </p:nvPr>
        </p:nvGraphicFramePr>
        <p:xfrm>
          <a:off x="901874" y="626304"/>
          <a:ext cx="10847540" cy="5724067"/>
        </p:xfrm>
        <a:graphic>
          <a:graphicData uri="http://schemas.openxmlformats.org/drawingml/2006/table">
            <a:tbl>
              <a:tblPr firstRow="1" firstCol="1" bandRow="1"/>
              <a:tblGrid>
                <a:gridCol w="1681918"/>
                <a:gridCol w="7906419"/>
                <a:gridCol w="1259203"/>
              </a:tblGrid>
              <a:tr h="57240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Logro esperado y porcentaje de cumplimiento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93" marR="466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4831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44831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PE" sz="18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Capacitación</a:t>
                      </a: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 al personal de la salud que trabaja con la madre y el niño, en temas relacionados a lactancia materna, promoción - protección de la lactancia materna y buenas prácticas de atención del </a:t>
                      </a:r>
                      <a:r>
                        <a:rPr lang="es-PE" sz="18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bebé</a:t>
                      </a:r>
                      <a:r>
                        <a:rPr lang="es-PE" sz="1800" baseline="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s-PE" sz="18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Aplica </a:t>
                      </a: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Hospitales y establecimiento de salud </a:t>
                      </a:r>
                      <a:r>
                        <a:rPr lang="es-PE" sz="18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seleccionado)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4831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s-PE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PE" sz="18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Capacitación</a:t>
                      </a: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 de facilitadores en  metodología de evaluación </a:t>
                      </a:r>
                      <a:r>
                        <a:rPr lang="es-PE" sz="18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interna (Aplica </a:t>
                      </a: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es-PE" sz="18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DIRESA/GERESA)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9121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endParaRPr lang="es-PE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PE" sz="18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Acciones </a:t>
                      </a: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Monitoreo y/o Supervisión</a:t>
                      </a:r>
                      <a:r>
                        <a:rPr lang="es-PE" sz="18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.( Aplica </a:t>
                      </a: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DIRESA/GERESA/Hospitales y establecimiento de salud </a:t>
                      </a:r>
                      <a:r>
                        <a:rPr lang="es-PE" sz="18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seleccionado)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2085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PE" sz="18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d. Evaluación Interna</a:t>
                      </a:r>
                      <a:r>
                        <a:rPr lang="es-PE" sz="1800" baseline="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 </a:t>
                      </a:r>
                      <a:r>
                        <a:rPr lang="es-PE" sz="18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Aplica </a:t>
                      </a: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Hospitales y establecimiento de salud </a:t>
                      </a:r>
                      <a:r>
                        <a:rPr lang="es-PE" sz="18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seleccionado)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559560" algn="l"/>
                        </a:tabLs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</a:t>
                      </a:r>
                    </a:p>
                    <a:p>
                      <a:pPr marL="1720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Fuente auditable</a:t>
                      </a: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s-PE" sz="18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Copia fedateada </a:t>
                      </a: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cronograma del Plan de trabajo Comité Técnico Institucional o Comité de lactancia materna y RD o RJ de aprobación del Plan. Es válido que las actividades b) y c) se programen para el 2018, siempre en cuando el Plan de Trabajo sea 2017-2018, caso contrario solo se considerara la programación de a), d) y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93" marR="466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Cumple con todas las acciones de los ítems 1 y 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93" marR="466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2799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799566"/>
              </p:ext>
            </p:extLst>
          </p:nvPr>
        </p:nvGraphicFramePr>
        <p:xfrm>
          <a:off x="509553" y="1196177"/>
          <a:ext cx="11173215" cy="4696587"/>
        </p:xfrm>
        <a:graphic>
          <a:graphicData uri="http://schemas.openxmlformats.org/drawingml/2006/table">
            <a:tbl>
              <a:tblPr firstRow="1" firstCol="1" bandRow="1"/>
              <a:tblGrid>
                <a:gridCol w="9638202"/>
                <a:gridCol w="1535013"/>
              </a:tblGrid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Ejecución de Plan de trabajo: Se evaluara el cumplimiento de las actividades programadas en el plan de trabajo.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5430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6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Fuente auditables</a:t>
                      </a: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Copias </a:t>
                      </a:r>
                      <a:r>
                        <a:rPr lang="es-PE" sz="1600" dirty="0" err="1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fedateadas</a:t>
                      </a: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 la actividad a): Listado de participantes en las reuniones de sociabilización de los documentos normativos mencionados líneas arriba.</a:t>
                      </a:r>
                    </a:p>
                    <a:p>
                      <a:pPr marL="172085" indent="2857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  <a:tabLst>
                          <a:tab pos="217805" algn="l"/>
                          <a:tab pos="262255" algn="l"/>
                        </a:tabLst>
                      </a:pP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 la actividad b) o c): Informe de la capacitación* emitido por la unidad de capacitación o la que haga sus veces, adjuntando lista de participantes que aprobaron la capacitación (datos mínimos: nombres y apellidos, profesión, EESS de procedencia, horas de capacitación). Para la actividad “b”, estas deben ser como mínimo 20 horas presenciales y 3 horas de práctica clínica**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  <a:tabLst>
                          <a:tab pos="217805" algn="l"/>
                          <a:tab pos="262255" algn="l"/>
                        </a:tabLst>
                      </a:pP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 la actividad d): Informe  de las actividades de Supervisión y Monitoreo, adjuntar ficha de monitoreo (Anexo 04 de la RM N° 609-2014/MINSA) con los </a:t>
                      </a:r>
                      <a:r>
                        <a:rPr lang="es-PE" sz="1600" dirty="0" err="1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V°B°</a:t>
                      </a: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los establecimientos o áreas visitadas    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  <a:tabLst>
                          <a:tab pos="217805" algn="l"/>
                          <a:tab pos="262255" algn="l"/>
                        </a:tabLst>
                      </a:pP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 la actividad e): Informe final de la evaluación interna, adjuntar: matriz de consolidación de entrevistas, acta final de calificación (anexo 7b y 7C de la RM N° 353-2016/MINSA) y plan de mejora según brechas identificadas durante la evaluación.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Cumple con la ejecución de las actividades a), d) y e)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Cumple con la ejecución de las actividades b) o c)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20%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369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0970" y="2053248"/>
            <a:ext cx="6488723" cy="1325563"/>
          </a:xfrm>
        </p:spPr>
        <p:txBody>
          <a:bodyPr/>
          <a:lstStyle/>
          <a:p>
            <a:pPr algn="ctr"/>
            <a:r>
              <a:rPr lang="es-PE" b="1" dirty="0" smtClean="0"/>
              <a:t>Ficha 24</a:t>
            </a:r>
            <a:endParaRPr lang="es-PE" b="1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1154724" y="4017291"/>
            <a:ext cx="10515600" cy="200837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PE" sz="4400" b="1" dirty="0" smtClean="0">
                <a:solidFill>
                  <a:srgbClr val="FF0000"/>
                </a:solidFill>
              </a:rPr>
              <a:t>“Fortalecimiento de competencias del personal de salud según patología priorizada institucional”</a:t>
            </a:r>
            <a:endParaRPr lang="es-PE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59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7009950"/>
              </p:ext>
            </p:extLst>
          </p:nvPr>
        </p:nvGraphicFramePr>
        <p:xfrm>
          <a:off x="702742" y="1547068"/>
          <a:ext cx="10759859" cy="5059680"/>
        </p:xfrm>
        <a:graphic>
          <a:graphicData uri="http://schemas.openxmlformats.org/drawingml/2006/table">
            <a:tbl>
              <a:tblPr firstRow="1" firstCol="1" bandRow="1"/>
              <a:tblGrid>
                <a:gridCol w="2244898"/>
                <a:gridCol w="6971518"/>
                <a:gridCol w="1543443"/>
              </a:tblGrid>
              <a:tr h="2436749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Logro esperado y Porcentaje de Cumplimiento</a:t>
                      </a:r>
                      <a:endParaRPr lang="es-PE" sz="20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108" marR="68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ES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Elaboración de Plan de entrenamiento de facilitadores para la capacitación de profesionales de la salud en la prevención y manejo de las emergencias obstétricas, y la atención del recién nacido, dirigido a profesionales de la salud de los hospitales regionales y redes seleccionados.</a:t>
                      </a:r>
                      <a:endParaRPr lang="es-PE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Fuente auditable:</a:t>
                      </a:r>
                      <a:r>
                        <a:rPr lang="es-ES" sz="20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 Plan consensuado con la Dirección de Salud Sexual y Reproductiva de la DGIESP, aprobado por R.D. del INMP. Al mes de julio 2017.l.</a:t>
                      </a:r>
                      <a:endParaRPr lang="es-PE" sz="20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108" marR="6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Cumple con las acciones del ítem 1; en el  plazo establecido.</a:t>
                      </a:r>
                      <a:endParaRPr lang="es-PE" sz="20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30%</a:t>
                      </a:r>
                      <a:endParaRPr lang="es-PE" sz="20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108" marR="6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14589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ES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Ejecución del Plan aprobado. Al menos 20 facilitadores por cada región priorizada, para la capacitación en la prevención y manejo de las emergencias obstétricas, y la atención del recién nacido. Entre el segundo y cuarto trimestre.</a:t>
                      </a:r>
                      <a:endParaRPr lang="es-PE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Fuente auditable</a:t>
                      </a:r>
                      <a:r>
                        <a:rPr lang="es-ES" sz="20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: Informe de ejecución del plan que incluye listado de facilitadores aprobados según región.</a:t>
                      </a:r>
                      <a:endParaRPr lang="es-PE" sz="20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108" marR="6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0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Cumple con las acciones del ítem 2; en el  plazo establecido</a:t>
                      </a:r>
                      <a:endParaRPr lang="es-PE" sz="20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0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70%</a:t>
                      </a:r>
                      <a:endParaRPr lang="es-PE" sz="20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108" marR="6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62773" y="705633"/>
            <a:ext cx="11085534" cy="6771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prstClr val="black"/>
                </a:solidFill>
              </a:rPr>
              <a:t>Ficha 24 -1 </a:t>
            </a:r>
            <a:r>
              <a:rPr lang="es-ES" b="1" dirty="0" smtClean="0">
                <a:solidFill>
                  <a:prstClr val="black"/>
                </a:solidFill>
              </a:rPr>
              <a:t>Fortalecimiento de competencias de los profesionales de la salud de los hospitales y las redes de salud en la prevención y el manejo de las Emergencias Obstétricas y Atención inmediata del Recién Nacido.</a:t>
            </a:r>
            <a:endParaRPr lang="es-PE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10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63671" y="526093"/>
            <a:ext cx="11135639" cy="677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prstClr val="black"/>
                </a:solidFill>
              </a:rPr>
              <a:t>Ficha 24-2 </a:t>
            </a:r>
            <a:r>
              <a:rPr lang="es-ES" b="1" dirty="0" smtClean="0">
                <a:solidFill>
                  <a:prstClr val="black"/>
                </a:solidFill>
              </a:rPr>
              <a:t>Fortalecimiento de competencias de los profesionales de la salud de los Establecimientos de Salud en la detección, diagnóstico y referencia oportuna de pacientes con alteraciones oculares.</a:t>
            </a:r>
            <a:endParaRPr lang="es-PE" dirty="0" smtClean="0">
              <a:solidFill>
                <a:prstClr val="black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0068" t="21265" r="9384" b="26723"/>
          <a:stretch/>
        </p:blipFill>
        <p:spPr>
          <a:xfrm>
            <a:off x="1052187" y="1427967"/>
            <a:ext cx="9820406" cy="507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26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63671" y="526093"/>
            <a:ext cx="11135639" cy="677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prstClr val="black"/>
                </a:solidFill>
              </a:rPr>
              <a:t>Ficha 24-3</a:t>
            </a:r>
            <a:r>
              <a:rPr lang="es-ES" b="1" dirty="0" smtClean="0">
                <a:solidFill>
                  <a:prstClr val="black"/>
                </a:solidFill>
              </a:rPr>
              <a:t> </a:t>
            </a:r>
            <a:r>
              <a:rPr lang="es-PE" b="1" dirty="0" smtClean="0">
                <a:solidFill>
                  <a:prstClr val="black"/>
                </a:solidFill>
              </a:rPr>
              <a:t>Fortalecimiento de competencias del personal de la salud de los hospitales y redes de salud en la certificación de la discapacidad</a:t>
            </a:r>
            <a:r>
              <a:rPr lang="es-ES" b="1" dirty="0" smtClean="0">
                <a:solidFill>
                  <a:prstClr val="black"/>
                </a:solidFill>
              </a:rPr>
              <a:t>.</a:t>
            </a:r>
            <a:endParaRPr lang="es-PE" dirty="0" smtClean="0">
              <a:solidFill>
                <a:prstClr val="black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13357" t="33080" r="9589" b="20559"/>
          <a:stretch/>
        </p:blipFill>
        <p:spPr>
          <a:xfrm>
            <a:off x="1096027" y="1490597"/>
            <a:ext cx="10070925" cy="4847472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2068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63671" y="386134"/>
            <a:ext cx="11135639" cy="677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prstClr val="black"/>
                </a:solidFill>
              </a:rPr>
              <a:t>Ficha 24-4</a:t>
            </a:r>
            <a:r>
              <a:rPr lang="es-ES" b="1" dirty="0" smtClean="0">
                <a:solidFill>
                  <a:prstClr val="black"/>
                </a:solidFill>
              </a:rPr>
              <a:t> </a:t>
            </a:r>
            <a:r>
              <a:rPr lang="es-PE" b="1" dirty="0" smtClean="0">
                <a:solidFill>
                  <a:prstClr val="black"/>
                </a:solidFill>
              </a:rPr>
              <a:t>Fortalecimiento de competencias del personal de salud de los hospitales y  redes de salud en el diagnóstico y manejo de patologías prevalentes de la infancia. Instituto Nacional de Salud del Niño</a:t>
            </a:r>
            <a:r>
              <a:rPr lang="es-ES" b="1" dirty="0" smtClean="0">
                <a:solidFill>
                  <a:prstClr val="black"/>
                </a:solidFill>
              </a:rPr>
              <a:t>.</a:t>
            </a:r>
            <a:endParaRPr lang="es-PE" dirty="0" smtClean="0">
              <a:solidFill>
                <a:prstClr val="black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8938" t="22164" r="8562" b="23641"/>
          <a:stretch/>
        </p:blipFill>
        <p:spPr>
          <a:xfrm>
            <a:off x="926925" y="1203201"/>
            <a:ext cx="10058400" cy="528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98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4108" y="616143"/>
            <a:ext cx="5562600" cy="1325563"/>
          </a:xfrm>
        </p:spPr>
        <p:txBody>
          <a:bodyPr>
            <a:normAutofit/>
          </a:bodyPr>
          <a:lstStyle/>
          <a:p>
            <a:pPr algn="ctr"/>
            <a:r>
              <a:rPr lang="es-PE" sz="3600" b="1" dirty="0"/>
              <a:t>C</a:t>
            </a:r>
            <a:r>
              <a:rPr lang="es-PE" sz="3600" b="1" dirty="0" smtClean="0"/>
              <a:t>ompromisos de mejora bajo la responsabilidad de DGIESP</a:t>
            </a:r>
            <a:endParaRPr lang="es-PE" sz="3600" b="1" dirty="0"/>
          </a:p>
        </p:txBody>
      </p:sp>
      <p:sp>
        <p:nvSpPr>
          <p:cNvPr id="8" name="Marcador de contenido 7"/>
          <p:cNvSpPr>
            <a:spLocks noGrp="1"/>
          </p:cNvSpPr>
          <p:nvPr>
            <p:ph idx="1"/>
          </p:nvPr>
        </p:nvSpPr>
        <p:spPr>
          <a:xfrm>
            <a:off x="3329354" y="5307319"/>
            <a:ext cx="8458199" cy="5542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PE" sz="1800" dirty="0" smtClean="0"/>
              <a:t>(*) contiene los compromisos </a:t>
            </a:r>
            <a:r>
              <a:rPr lang="es-PE" sz="1600" dirty="0" smtClean="0"/>
              <a:t>24(1</a:t>
            </a:r>
            <a:r>
              <a:rPr lang="es-PE" sz="1800" dirty="0" smtClean="0"/>
              <a:t>), 24(2), 24(3), 24(4), 24(5), 24(6)</a:t>
            </a:r>
            <a:endParaRPr lang="es-PE" sz="18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09" y="2053144"/>
            <a:ext cx="11466182" cy="303129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65877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63671" y="526093"/>
            <a:ext cx="11135639" cy="677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prstClr val="black"/>
                </a:solidFill>
              </a:rPr>
              <a:t>Ficha 24-5</a:t>
            </a:r>
            <a:r>
              <a:rPr lang="es-ES" b="1" dirty="0" smtClean="0">
                <a:solidFill>
                  <a:prstClr val="black"/>
                </a:solidFill>
              </a:rPr>
              <a:t> </a:t>
            </a:r>
            <a:r>
              <a:rPr lang="es-PE" b="1" dirty="0" smtClean="0">
                <a:solidFill>
                  <a:prstClr val="black"/>
                </a:solidFill>
              </a:rPr>
              <a:t>Fortalecimiento de Competencias del personal de salud de los hospitales y redes de salud en la prevención y manejo del Infarto Cerebral Agudo</a:t>
            </a:r>
            <a:r>
              <a:rPr lang="es-ES" b="1" dirty="0" smtClean="0">
                <a:solidFill>
                  <a:prstClr val="black"/>
                </a:solidFill>
              </a:rPr>
              <a:t>.</a:t>
            </a:r>
            <a:endParaRPr lang="es-PE" dirty="0" smtClean="0">
              <a:solidFill>
                <a:prstClr val="black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3253" t="34492" r="11747" b="21072"/>
          <a:stretch/>
        </p:blipFill>
        <p:spPr>
          <a:xfrm>
            <a:off x="525010" y="1315233"/>
            <a:ext cx="10836097" cy="5136015"/>
          </a:xfrm>
          <a:prstGeom prst="rect">
            <a:avLst/>
          </a:prstGeom>
        </p:spPr>
      </p:pic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6129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91419" y="309668"/>
            <a:ext cx="11135639" cy="677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prstClr val="black"/>
                </a:solidFill>
              </a:rPr>
              <a:t>Ficha 24-6</a:t>
            </a:r>
            <a:r>
              <a:rPr lang="es-ES" b="1" dirty="0" smtClean="0">
                <a:solidFill>
                  <a:prstClr val="black"/>
                </a:solidFill>
              </a:rPr>
              <a:t> </a:t>
            </a:r>
            <a:r>
              <a:rPr lang="es-PE" b="1" dirty="0" smtClean="0">
                <a:solidFill>
                  <a:prstClr val="black"/>
                </a:solidFill>
              </a:rPr>
              <a:t>Fortalecimiento de competencias de los profesionales de la salud de los hospitales y las redes de salud mental</a:t>
            </a:r>
            <a:r>
              <a:rPr lang="es-ES" b="1" dirty="0" smtClean="0">
                <a:solidFill>
                  <a:prstClr val="black"/>
                </a:solidFill>
              </a:rPr>
              <a:t>.</a:t>
            </a:r>
            <a:endParaRPr lang="es-PE" dirty="0" smtClean="0">
              <a:solidFill>
                <a:prstClr val="black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16233" t="22293" r="11747" b="12212"/>
          <a:stretch/>
        </p:blipFill>
        <p:spPr>
          <a:xfrm>
            <a:off x="1955520" y="1093984"/>
            <a:ext cx="7922697" cy="576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34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479" y="746184"/>
            <a:ext cx="9135373" cy="548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67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75847" y="2188185"/>
            <a:ext cx="7942385" cy="1325563"/>
          </a:xfrm>
        </p:spPr>
        <p:txBody>
          <a:bodyPr/>
          <a:lstStyle/>
          <a:p>
            <a:pPr algn="ctr"/>
            <a:r>
              <a:rPr lang="es-PE" b="1" dirty="0" smtClean="0"/>
              <a:t>Ficha 17</a:t>
            </a:r>
            <a:endParaRPr lang="es-PE" b="1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1213338" y="4135071"/>
            <a:ext cx="10515600" cy="2582252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PE" sz="4400" b="1" dirty="0" smtClean="0">
                <a:solidFill>
                  <a:srgbClr val="FF0000"/>
                </a:solidFill>
              </a:rPr>
              <a:t>“Establecimientos de salud preparados para el diagnóstico y manejo de la hipertensión arterial, diabetes mellitus, depresión y tuberculosis”</a:t>
            </a:r>
            <a:endParaRPr lang="es-PE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44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404756"/>
              </p:ext>
            </p:extLst>
          </p:nvPr>
        </p:nvGraphicFramePr>
        <p:xfrm>
          <a:off x="363255" y="657700"/>
          <a:ext cx="11323529" cy="5974080"/>
        </p:xfrm>
        <a:graphic>
          <a:graphicData uri="http://schemas.openxmlformats.org/drawingml/2006/table">
            <a:tbl>
              <a:tblPr firstRow="1" firstCol="1" bandRow="1"/>
              <a:tblGrid>
                <a:gridCol w="1716337"/>
                <a:gridCol w="7966858"/>
                <a:gridCol w="1640334"/>
              </a:tblGrid>
              <a:tr h="4351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Logro esperado y porcentaje de cumplimiento</a:t>
                      </a:r>
                      <a:endParaRPr lang="es-PE" sz="14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PE" sz="14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7008" marR="270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 Plan Operativo Institucional (POI) del 2017 debe contener la programación del producto “Acciones Comunes” y actividad   “Desarrollo de Normas y Guías Técnicas”, correspondientes a los PP No transmisibles, salud mental y Tuberculosis.</a:t>
                      </a:r>
                      <a:endParaRPr lang="es-PE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 plan anual de capacitación u otro similar debe contener en detalle las siguientes actividades:</a:t>
                      </a:r>
                      <a:endParaRPr lang="es-PE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lphaLcPeriod"/>
                      </a:pP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Capacitación al personal de la salud relacionado a la Guía de Práctica Clínica para el Diagnóstico, Tratamiento y Control de la Enfermedad Hipertensiva, aprobada por Resolución Ministerial N° 031-2015/MINSA.</a:t>
                      </a:r>
                      <a:endParaRPr lang="es-PE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lphaLcPeriod"/>
                      </a:pP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Capacitación al personal de la salud relacionado a la Guía de Práctica Clínica para el Diagnóstico, Tratamiento y Control de la Diabetes Mellitus Tipo 2 en el Primer Nivel de Atención, aprobada por Resolución Ministerial N ° 719-2015/MINSA.</a:t>
                      </a:r>
                      <a:endParaRPr lang="es-PE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lphaLcPeriod"/>
                      </a:pP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Capacitación al personal de la salud relacionado a la Guía Técnica Guía de Práctica Clínica para el Diagnóstico Tratamiento y Control del Pie Diabético aprobada por Resolución Ministerial N° 226-2016/MINSA.</a:t>
                      </a:r>
                      <a:endParaRPr lang="es-PE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lphaLcPeriod"/>
                      </a:pP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Capacitación, referida a Depresión de acuerdo a la Guía de Práctica Clínica en Depresión (Resolución Ministerial N°648-2006/MINSA).</a:t>
                      </a:r>
                      <a:endParaRPr lang="es-PE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 Plan Operativo Institucional (POI) del 2017 debe contener la programación del producto del PP 016 “Servicios de Atención de Tuberculosis con medidas de control de infecciones y bioseguridad en el personal de salud”, el mismo que implica acciones de i) adquisición y distribución; ii) capacitación y iii) supervisión del uso de respiradores. </a:t>
                      </a:r>
                      <a:endParaRPr lang="es-PE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 red cuenta con Plan de Control de Infecciones de TBC aprobado, según Norma Técnica de Salud para la Atención Integral de las Personas Afectadas con Tuberculosis N° 104-MNSA/DGSP-V01 (Resolución Ministerial N°715-2013/MINSA: Medidas de control administrativo, control ambiental y medidas de control respiratorio</a:t>
                      </a:r>
                      <a:r>
                        <a:rPr lang="es-ES" sz="140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s-PE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008" marR="270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Cumple con todas las acciones de los ítems 1 y 2 en el plazo establecido.</a:t>
                      </a:r>
                      <a:endParaRPr lang="es-PE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E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40%</a:t>
                      </a:r>
                      <a:endParaRPr lang="es-PE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008" marR="270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793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042133"/>
              </p:ext>
            </p:extLst>
          </p:nvPr>
        </p:nvGraphicFramePr>
        <p:xfrm>
          <a:off x="1026332" y="793559"/>
          <a:ext cx="10321445" cy="5553456"/>
        </p:xfrm>
        <a:graphic>
          <a:graphicData uri="http://schemas.openxmlformats.org/drawingml/2006/table">
            <a:tbl>
              <a:tblPr firstRow="1" firstCol="1" bandRow="1"/>
              <a:tblGrid>
                <a:gridCol w="1564449"/>
                <a:gridCol w="7261825"/>
                <a:gridCol w="1495171"/>
              </a:tblGrid>
              <a:tr h="4351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Logro esperado y porcentaje de cumplimiento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7008" marR="270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600" b="1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Fuentes </a:t>
                      </a:r>
                      <a:r>
                        <a:rPr lang="es-ES" sz="16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auditables: 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742950" lvl="1" indent="-2857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lphaLcPeriod"/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Resolución Directoral (RD) de aprobación del Plan Operativo Institucional (POI) del 2017. Al mes de mayo de 2017.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lphaLcPeriod"/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Copias fedateada de las secciones del POI que evidencien los productos y actividades solicitadas. Al mes de mayo de 2017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lphaLcPeriod"/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Resolución Directoral (RD) de aprobación del Plan de capacitación u otro similar del 2017. Al mes de mayo de 2017.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lphaLcPeriod"/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Copias fedateada de las secciones del plan que evidencie la programación de las actividades solicitadas. Al mes de mayo de 2017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lphaLcPeriod"/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Resolución Directoral (RD) de aprobación del Plan de Control de Infecciones de TBC, son válidas las RD emitidas durante 2015, 2016 o 2017 siempre que contengan acciones para el 2017 o posterior. 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lphaLcPeriod"/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Copias fedateada de las secciones del POI que evidencien la programación del producto “Servicios de Atención de Tuberculosis con medidas de control de infecciones y bioseguridad en el personal de salud”. 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83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008" marR="270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Cumple con todas las acciones de los ítems 1 y 2 en el plazo establecido.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6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40%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008" marR="270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15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319597"/>
              </p:ext>
            </p:extLst>
          </p:nvPr>
        </p:nvGraphicFramePr>
        <p:xfrm>
          <a:off x="713984" y="1130840"/>
          <a:ext cx="10797435" cy="4351338"/>
        </p:xfrm>
        <a:graphic>
          <a:graphicData uri="http://schemas.openxmlformats.org/drawingml/2006/table">
            <a:tbl>
              <a:tblPr firstRow="1" firstCol="1" bandRow="1"/>
              <a:tblGrid>
                <a:gridCol w="1636598"/>
                <a:gridCol w="7596711"/>
                <a:gridCol w="1564126"/>
              </a:tblGrid>
              <a:tr h="4351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Logro esperado y porcentaje de cumplimiento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638" marR="39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Ejecución de las acciones programadas garantizando la capacitación de al menos </a:t>
                      </a: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 (01) médico, enfermero u otro profesional de al menos 60% de EE. SS.</a:t>
                      </a: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I-3 y 100% de los I-4 de su ámbito.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 red garantiza la disponibilidad y uso de respiradores N-95 a través de: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lphaLcPeriod"/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Compra y distribución de respiradores N-95 en cantidad adecuada (26 a más por año por cada persona), para el personal de salud de áreas críticas y de mayor riesgo para transmisión de tuberculosis (consulta externa, ESPCTB, Laboratorio, </a:t>
                      </a:r>
                      <a:r>
                        <a:rPr lang="es-ES" sz="16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triaje</a:t>
                      </a: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). Solo aplica a Redes que son ejecutoras del que dependen EESS.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lphaLcPeriod"/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Supervisión del desempeño del personal de salud en áreas críticas y de mayor riesgo en el uso de respiradores N-95 (Red 02 visitas al año a EESSS I-4). 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38" marR="39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127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Cumple con todas las acciones.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127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6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60%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38" marR="39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479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662348"/>
              </p:ext>
            </p:extLst>
          </p:nvPr>
        </p:nvGraphicFramePr>
        <p:xfrm>
          <a:off x="713984" y="1052186"/>
          <a:ext cx="10797435" cy="5352403"/>
        </p:xfrm>
        <a:graphic>
          <a:graphicData uri="http://schemas.openxmlformats.org/drawingml/2006/table">
            <a:tbl>
              <a:tblPr firstRow="1" firstCol="1" bandRow="1"/>
              <a:tblGrid>
                <a:gridCol w="1636598"/>
                <a:gridCol w="7596711"/>
                <a:gridCol w="1564126"/>
              </a:tblGrid>
              <a:tr h="53524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Logro esperado y porcentaje de cumplimiento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638" marR="39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600" b="1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Fuentes </a:t>
                      </a:r>
                      <a:r>
                        <a:rPr lang="es-ES" sz="16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auditables</a:t>
                      </a: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: 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742950" lvl="1" indent="-2857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Plan de la actividad educativa (capacitación) del ítem 2, aprobados por la instancia correspondiente. 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Informe anual de capacitación, que incluye listado de personal capacitado (datos mínimos: nombres y apellidos, profesión, EESS de procedencia, horas de capacitación) y reporte de entrega de certificados o constancias de capacitación emitido por la unidad de capacitación o la que haga sus veces en la institución. 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Informe anual de dotación de respiradores N-95 a los establecimientos de salud en cantidad adecuada (26 a más por año por cada personal de salud que labora en áreas críticas y de mayor riesgo para transmisión de tuberculosis (consulta externa, ESPCTB, Laboratorio, </a:t>
                      </a:r>
                      <a:r>
                        <a:rPr lang="es-ES" sz="16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triaje</a:t>
                      </a: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). Incluir documentos que sustentan la dotación Cuadro consolidado de Pecosas por EESS (N° de PECOSA, EESS, Cantidad, fecha, etc.), cuadros de distribución u otro). Solo aplica a Redes que son ejecutoras del que dependen EESS. 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Informe anual de supervisión con copia de listas de chequeo de uso de respiradores N-95, aplicados a personal de áreas críticas y de mayor riesgo para transmisión de tuberculosis, firmadas por supervisados y con </a:t>
                      </a:r>
                      <a:r>
                        <a:rPr lang="es-ES" sz="16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V°B°</a:t>
                      </a: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del jefe del EESS. 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38" marR="39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127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Cumple con todas las acciones.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127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6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60%</a:t>
                      </a:r>
                      <a:endParaRPr lang="es-PE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38" marR="39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180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416169" y="2264263"/>
            <a:ext cx="8200292" cy="1325563"/>
          </a:xfrm>
        </p:spPr>
        <p:txBody>
          <a:bodyPr/>
          <a:lstStyle/>
          <a:p>
            <a:pPr algn="ctr"/>
            <a:r>
              <a:rPr lang="es-PE" b="1" dirty="0" smtClean="0"/>
              <a:t>Ficha 18</a:t>
            </a:r>
            <a:endParaRPr lang="es-PE" b="1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1846386" y="4958862"/>
            <a:ext cx="10515600" cy="16529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PE" sz="4400" b="1" dirty="0" smtClean="0">
                <a:solidFill>
                  <a:srgbClr val="FF0000"/>
                </a:solidFill>
              </a:rPr>
              <a:t>“Supervisión a los establecimientos de salud”</a:t>
            </a:r>
            <a:endParaRPr lang="es-PE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27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362449"/>
              </p:ext>
            </p:extLst>
          </p:nvPr>
        </p:nvGraphicFramePr>
        <p:xfrm>
          <a:off x="663877" y="1159450"/>
          <a:ext cx="11060484" cy="3893385"/>
        </p:xfrm>
        <a:graphic>
          <a:graphicData uri="http://schemas.openxmlformats.org/drawingml/2006/table">
            <a:tbl>
              <a:tblPr firstRow="1" firstCol="1" bandRow="1"/>
              <a:tblGrid>
                <a:gridCol w="1077240"/>
                <a:gridCol w="8752270"/>
                <a:gridCol w="1230974"/>
              </a:tblGrid>
              <a:tr h="250079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Logro esperado y porcentaje de cumplimiento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744" marR="327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Elaboración de un Plan de Supervisión anual: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Para el nivel DIRESA/ GERESA y DIRIS debe figurar cronograma de supervisión a redes de salud y hospitales/institutos de su jurisdicción.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Para las redes de salud debe figurar los cronogramas de supervisión a sus </a:t>
                      </a:r>
                      <a:r>
                        <a:rPr lang="es-ES" sz="18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microredes</a:t>
                      </a: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y/o establecimientos de salud de su jurisdicción;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Fuente Auditable: </a:t>
                      </a: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Resolución Directoral que aprueba el Plan de Supervisión, a nivel regional o redes de salud según corresponda. Al mes de julio de 2017. La RD debe tener el plan adjunto.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Nota: Cada institución prepara y rinde su propio plan de supervisión aprobado con su propia resolución directoral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744" marR="327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Cumple con las acciones de ítem 1 en los plazos establecidos</a:t>
                      </a:r>
                      <a:endParaRPr lang="es-PE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PE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50%</a:t>
                      </a:r>
                      <a:endParaRPr lang="es-PE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744" marR="327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3237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s-PE" sz="18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744" marR="327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8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744" marR="327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95095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1466</TotalTime>
  <Words>1480</Words>
  <Application>Microsoft Office PowerPoint</Application>
  <PresentationFormat>Panorámica</PresentationFormat>
  <Paragraphs>176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9" baseType="lpstr">
      <vt:lpstr>Arial</vt:lpstr>
      <vt:lpstr>Arial Narrow</vt:lpstr>
      <vt:lpstr>Calibri</vt:lpstr>
      <vt:lpstr>Calibri Light</vt:lpstr>
      <vt:lpstr>Times New Roman</vt:lpstr>
      <vt:lpstr>Wingdings</vt:lpstr>
      <vt:lpstr>Tema de Office</vt:lpstr>
      <vt:lpstr>Presentación de PowerPoint</vt:lpstr>
      <vt:lpstr>Compromisos de mejora bajo la responsabilidad de DGIESP</vt:lpstr>
      <vt:lpstr>Ficha 17</vt:lpstr>
      <vt:lpstr>Presentación de PowerPoint</vt:lpstr>
      <vt:lpstr>Presentación de PowerPoint</vt:lpstr>
      <vt:lpstr>Presentación de PowerPoint</vt:lpstr>
      <vt:lpstr>Presentación de PowerPoint</vt:lpstr>
      <vt:lpstr>Ficha 18</vt:lpstr>
      <vt:lpstr>Presentación de PowerPoint</vt:lpstr>
      <vt:lpstr>Presentación de PowerPoint</vt:lpstr>
      <vt:lpstr>Ficha 25</vt:lpstr>
      <vt:lpstr>Presentación de PowerPoint</vt:lpstr>
      <vt:lpstr>Presentación de PowerPoint</vt:lpstr>
      <vt:lpstr>Presentación de PowerPoint</vt:lpstr>
      <vt:lpstr>Ficha 24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DAVID ABRAHAM LUJAN ORELLANO</dc:creator>
  <cp:lastModifiedBy>SHUMAYA ITURRIZAGA COLONIO</cp:lastModifiedBy>
  <cp:revision>78</cp:revision>
  <cp:lastPrinted>2017-10-02T16:59:26Z</cp:lastPrinted>
  <dcterms:created xsi:type="dcterms:W3CDTF">2017-07-12T15:15:32Z</dcterms:created>
  <dcterms:modified xsi:type="dcterms:W3CDTF">2017-10-02T16:59:27Z</dcterms:modified>
</cp:coreProperties>
</file>