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handoutMasterIdLst>
    <p:handoutMasterId r:id="rId16"/>
  </p:handoutMasterIdLst>
  <p:sldIdLst>
    <p:sldId id="318" r:id="rId2"/>
    <p:sldId id="319" r:id="rId3"/>
    <p:sldId id="322" r:id="rId4"/>
    <p:sldId id="321" r:id="rId5"/>
    <p:sldId id="320" r:id="rId6"/>
    <p:sldId id="323" r:id="rId7"/>
    <p:sldId id="326" r:id="rId8"/>
    <p:sldId id="324" r:id="rId9"/>
    <p:sldId id="325" r:id="rId10"/>
    <p:sldId id="329" r:id="rId11"/>
    <p:sldId id="327" r:id="rId12"/>
    <p:sldId id="328" r:id="rId13"/>
    <p:sldId id="316" r:id="rId14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7456D41D-5923-4589-8F65-9205349979BE}">
          <p14:sldIdLst>
            <p14:sldId id="318"/>
            <p14:sldId id="319"/>
            <p14:sldId id="322"/>
            <p14:sldId id="321"/>
            <p14:sldId id="320"/>
            <p14:sldId id="323"/>
            <p14:sldId id="326"/>
            <p14:sldId id="324"/>
            <p14:sldId id="325"/>
            <p14:sldId id="329"/>
            <p14:sldId id="327"/>
            <p14:sldId id="328"/>
            <p14:sldId id="31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5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57C8"/>
    <a:srgbClr val="042ACC"/>
    <a:srgbClr val="210C9C"/>
    <a:srgbClr val="FF9900"/>
    <a:srgbClr val="4D292A"/>
    <a:srgbClr val="FEB0B7"/>
    <a:srgbClr val="ECE10A"/>
    <a:srgbClr val="DAA600"/>
    <a:srgbClr val="427656"/>
    <a:srgbClr val="87BB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02" autoAdjust="0"/>
    <p:restoredTop sz="99703" autoAdjust="0"/>
  </p:normalViewPr>
  <p:slideViewPr>
    <p:cSldViewPr snapToGrid="0">
      <p:cViewPr varScale="1">
        <p:scale>
          <a:sx n="110" d="100"/>
          <a:sy n="110" d="100"/>
        </p:scale>
        <p:origin x="102" y="144"/>
      </p:cViewPr>
      <p:guideLst>
        <p:guide orient="horz" pos="2160"/>
        <p:guide pos="3840"/>
        <p:guide pos="4596"/>
      </p:guideLst>
    </p:cSldViewPr>
  </p:slideViewPr>
  <p:outlineViewPr>
    <p:cViewPr>
      <p:scale>
        <a:sx n="33" d="100"/>
        <a:sy n="33" d="100"/>
      </p:scale>
      <p:origin x="0" y="28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22D25-CB71-4EBC-80F3-D5475BC848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123540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s-PE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879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167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8167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22159-391C-4726-B11E-8261B2B462C9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533228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2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A992-B0CE-4A9A-A664-88375EA05363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895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35AE7-23DD-449E-B12E-CBA7366F8D6F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2213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414779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452-B4B9-491A-8640-EC6A856DE633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370886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85BBC-6883-409F-8092-D1DE7FEDF5DA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56952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D8A85-084D-4335-96AC-6AB97F0B4A74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307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D4BFD-9B3A-4512-B237-A94B0CC7E6D7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56598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86691-D727-496C-97E4-A8568107C5F9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921691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6AD4F-2AD2-4234-ADB7-1B32F9AB5FFB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279277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6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E0035-F2A9-4665-9C05-5FF981691A02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553439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2" y="0"/>
            <a:ext cx="6400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2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1" y="6459786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4660C8F-FBFB-443D-8DC3-F26188F26B65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6"/>
            <a:ext cx="4648201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634170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6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1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" y="0"/>
            <a:ext cx="12191986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1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1DA94-AD2B-40AA-82A0-1831461FF172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570399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2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6"/>
            <a:ext cx="2472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50CC674-E7FC-4F47-89E6-1695AFD0ACBF}" type="datetime1">
              <a:rPr lang="es-PE" smtClean="0"/>
              <a:t>03/10/2017</a:t>
            </a:fld>
            <a:endParaRPr lang="es-P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6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9" y="6459786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0B4205E-6FE0-4DFF-BD95-E3A59C2CCF6A}" type="slidenum">
              <a:rPr lang="es-PE" smtClean="0"/>
              <a:t>‹Nº›</a:t>
            </a:fld>
            <a:endParaRPr lang="es-PE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3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52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6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5476" y="897147"/>
            <a:ext cx="10058400" cy="1461201"/>
          </a:xfrm>
        </p:spPr>
        <p:txBody>
          <a:bodyPr>
            <a:normAutofit/>
          </a:bodyPr>
          <a:lstStyle/>
          <a:p>
            <a:pPr algn="ctr"/>
            <a:r>
              <a:rPr lang="es-PE" sz="32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LECCIONES </a:t>
            </a:r>
            <a:r>
              <a:rPr lang="es-PE" sz="3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APRENDIDAS</a:t>
            </a:r>
            <a:br>
              <a:rPr lang="es-PE" sz="3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s-PE" sz="3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br>
              <a:rPr lang="es-PE" sz="3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s-PE" sz="3200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CONVENIOS </a:t>
            </a:r>
            <a:r>
              <a:rPr lang="es-PE" sz="3200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DE GESTION </a:t>
            </a:r>
          </a:p>
        </p:txBody>
      </p:sp>
      <p:pic>
        <p:nvPicPr>
          <p:cNvPr id="4" name="Imagen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140170" cy="957532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958278" y="5301892"/>
            <a:ext cx="8609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OFICINA GENERAL DE PLANEAMIENTO PRESUPUESTO Y MODERNIZACION</a:t>
            </a:r>
          </a:p>
          <a:p>
            <a:pPr algn="ctr"/>
            <a:r>
              <a:rPr lang="es-P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Oficina de Planeamiento y Estudios Económicos</a:t>
            </a:r>
          </a:p>
          <a:p>
            <a:pPr algn="ctr"/>
            <a:endParaRPr lang="es-PE" dirty="0">
              <a:solidFill>
                <a:srgbClr val="C00000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87" b="95397" l="948" r="88152">
                        <a14:foregroundMark x1="43365" y1="15481" x2="43365" y2="15481"/>
                        <a14:foregroundMark x1="44076" y1="24686" x2="44076" y2="24686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51"/>
          <a:stretch/>
        </p:blipFill>
        <p:spPr bwMode="auto">
          <a:xfrm>
            <a:off x="2845750" y="2088963"/>
            <a:ext cx="6624430" cy="308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88499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417389" cy="1009174"/>
          </a:xfrm>
          <a:prstGeom prst="rect">
            <a:avLst/>
          </a:prstGeom>
        </p:spPr>
      </p:pic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319068"/>
              </p:ext>
            </p:extLst>
          </p:nvPr>
        </p:nvGraphicFramePr>
        <p:xfrm>
          <a:off x="1846052" y="828141"/>
          <a:ext cx="8566030" cy="5491244"/>
        </p:xfrm>
        <a:graphic>
          <a:graphicData uri="http://schemas.openxmlformats.org/drawingml/2006/table">
            <a:tbl>
              <a:tblPr/>
              <a:tblGrid>
                <a:gridCol w="1555951"/>
                <a:gridCol w="3737770"/>
                <a:gridCol w="543874"/>
                <a:gridCol w="407907"/>
                <a:gridCol w="543874"/>
                <a:gridCol w="543874"/>
                <a:gridCol w="543874"/>
                <a:gridCol w="688906"/>
              </a:tblGrid>
              <a:tr h="183850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s-P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INDICADORES  - CONVENIOS DE GESTION 2017</a:t>
                      </a:r>
                    </a:p>
                  </a:txBody>
                  <a:tcPr marL="3509" marR="3509" marT="350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537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TIPO 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NOMBRE DEL INDICADOR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FICHA N°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s-PE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ESTABLECIMIENTOS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DIRECCIÓN RESPONSABLE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434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DIRESA/GERESA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DIRIS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REDES / HOSP &lt; 50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HOSP &gt; 50 / INSTIT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183850"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META INSTITUCIONAL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Prevalencia de anemia en niños de 6 a 35 meses.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OGTI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58"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es-P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INDICADORES DE DESEMPEÑO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Porcentaje de niños menores de 2 años con suplementación de hierro y/o MN.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Cobertura de inmunización contra rotavirus y neumococo.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OGTI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Porcentaje de recién nacidos con 2 controles CRED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Porcentaje de parto institucional rural.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OGTI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Porcentaje de mujeres en edad fértil usuarias de métodos de planificación familiar.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OGTI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Porcentaje de gestantes con paquete preventivo completo</a:t>
                      </a:r>
                    </a:p>
                  </a:txBody>
                  <a:tcPr marL="3509" marR="3509" marT="350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Porcentaje de mujeres de 25 a 64 años afiliadas al SIS con despistaje de Cáncer de cuello uterino.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SIS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Productividad hora médico en consulta externa.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OGTI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Densidad de Incidencia /Incidencia Acumulada de las Infecciones Asociadas a la Atención en Salud (IAAS) seleccionadas.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CDC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Porcentaje de ocupación cama.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DGAIN/OGTI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Promedio de permanencia cama.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DGAIN/OGTI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Rendimiento cama.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DGAIN/OGTI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Razón de emergencia por consulta externa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DGAIN/OGTI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Disponibilidad de medicamentos esenciales en establecimientos de salud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DIGEMID/OGTI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Porcentaje de ejecución presupuestal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OGPPM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49158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s-PE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COMPROMISOS DE MEJORA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Establecimientos de salud preparados para el diagnóstico y manejo de la hipertensión arterial, diabetes mellitus, depresión y tuberculosis.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DGIESP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Supervisión a los establecimientos de salud.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DGIESP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Establecimientos de salud que aseguran los insumos críticos para los Programas Presupuestales seleccionados.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CENARES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Fortalecimiento del monitoreo a la adherencia a la Higiene de Manos en el ámbito hospitalario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DGAIN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Fortalecimiento de la implementación en la aplicación de la Lista de Verificación de Seguridad de la Cirugía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DGAIN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996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Fortalecimiento de la gestión institucional en relación a los CG: 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DGOS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Fortalecimiento de las Referencias y Contrarreferencia en el marco de la continuidad de la atención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DGAIN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Fortalecimiento de competencias del personal de salud según patología priorizada institucional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DGIESP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15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Certificación de Establecimientos de Salud Amigos de la Madre, la Niña y el Niño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DGIESP</a:t>
                      </a:r>
                    </a:p>
                  </a:txBody>
                  <a:tcPr marL="3509" marR="3509" marT="35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322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3" name="Picture 1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6" t="23635" r="27113" b="23548"/>
          <a:stretch/>
        </p:blipFill>
        <p:spPr bwMode="auto">
          <a:xfrm>
            <a:off x="1587260" y="489396"/>
            <a:ext cx="9169880" cy="636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404" y="181003"/>
            <a:ext cx="8609162" cy="233363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53893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0" name="Picture 1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12" t="22209" r="29965" b="57427"/>
          <a:stretch/>
        </p:blipFill>
        <p:spPr bwMode="auto">
          <a:xfrm>
            <a:off x="1159099" y="850006"/>
            <a:ext cx="9800821" cy="452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484" y="519984"/>
            <a:ext cx="5387975" cy="2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322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Gracias</a:t>
            </a:r>
            <a:endParaRPr lang="es-P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Imagen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1343" cy="95775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345721" y="4813540"/>
            <a:ext cx="47056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b="1" dirty="0" smtClean="0"/>
              <a:t>Econ. Arturo Arévalo Luna</a:t>
            </a:r>
          </a:p>
          <a:p>
            <a:r>
              <a:rPr lang="es-PE" dirty="0" smtClean="0"/>
              <a:t>Director Ejecutivo</a:t>
            </a:r>
          </a:p>
          <a:p>
            <a:r>
              <a:rPr lang="es-PE" dirty="0" smtClean="0"/>
              <a:t>Oficina de Planeamiento y Estudios Económicos.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9559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69675" y="1001241"/>
            <a:ext cx="8270717" cy="491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066925" algn="l"/>
              </a:tabLst>
            </a:pPr>
            <a:r>
              <a:rPr lang="es-PE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LECCIONES APRENDIDAS </a:t>
            </a:r>
            <a:endParaRPr lang="es-PE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44760" y="1577783"/>
            <a:ext cx="8895632" cy="43095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2066925" algn="l"/>
              </a:tabLst>
            </a:pP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umplimiento estricto de los cronogramas establecidos, entre otros el del proceso de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evaluación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 deberá ser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remitido formalmente a los </a:t>
            </a:r>
            <a:r>
              <a:rPr lang="es-P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Gobiernos Regionales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así como a los </a:t>
            </a:r>
            <a:r>
              <a:rPr lang="es-P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Hospitales, Institutos Especializados y Redes de Salud de Lima Metropolitana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 publicado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la página Web del MINSA, para que tomen conocimiento de las fechas del proceso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2066925" algn="l"/>
              </a:tabLst>
            </a:pPr>
            <a:endParaRPr lang="es-PE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066925" algn="l"/>
              </a:tabLst>
            </a:pP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Equipo evaluador </a:t>
            </a:r>
            <a:r>
              <a:rPr lang="es-P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(DGIESP, DGAIN, OGTI, </a:t>
            </a:r>
            <a:r>
              <a:rPr lang="es-PE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DIGEP, </a:t>
            </a:r>
            <a:r>
              <a:rPr lang="es-P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SIS, CENARES, CDC, SUSALUD) 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requiere toda la información sustento de los Convenios de Gestión debidamente suscrita, para establecer los pesos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ponderados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institución. Asimismo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consignar el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número de convenio de gestión para realizar el informe respectivo.  </a:t>
            </a:r>
            <a:endParaRPr lang="es-PE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75517" cy="87097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37107" y="1880558"/>
            <a:ext cx="2519584" cy="350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197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52422" y="914401"/>
            <a:ext cx="7998381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066925" algn="l"/>
              </a:tabLst>
            </a:pPr>
            <a:r>
              <a:rPr lang="es-PE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LECCIONES </a:t>
            </a:r>
            <a:r>
              <a:rPr lang="es-PE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APRENDIDAS</a:t>
            </a:r>
            <a:endParaRPr lang="es-PE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60949" y="1491583"/>
            <a:ext cx="8438296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3"/>
              <a:tabLst>
                <a:tab pos="2066925" algn="l"/>
              </a:tabLst>
            </a:pP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Desarrollar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talleres de difusión y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socialización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sobre los Convenios de Gestión,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 la participación de todos los GORES, </a:t>
            </a:r>
            <a:r>
              <a:rPr lang="es-PE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 </a:t>
            </a:r>
            <a:r>
              <a:rPr lang="es-P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Unidades Ejecutoras de Lima </a:t>
            </a:r>
            <a:r>
              <a:rPr lang="es-PE" sz="20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Metropolitana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y estos a su vez deben socializar internamente,  con énfasis en los compromisos asumidos en los Convenios.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3"/>
              <a:tabLst>
                <a:tab pos="2066925" algn="l"/>
              </a:tabLst>
            </a:pPr>
            <a:endParaRPr lang="es-PE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3"/>
              <a:tabLst>
                <a:tab pos="2066925" algn="l"/>
              </a:tabLst>
            </a:pP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Establecer una comunicación y coordinación abierta durante el proceso con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equipos responsables de remitir la información,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mejorar la calidad de la información, considerando que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gran porcentaje de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información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relacionan con lo solicitado en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las Fichas Técnicas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la 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Directiva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aprobada,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hacen que demore el proceso de revisión exigiendo mas horas hombre de lo previsto.</a:t>
            </a:r>
            <a:endParaRPr lang="es-PE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908631" cy="9144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86729" y="1958196"/>
            <a:ext cx="2678260" cy="340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133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009291" y="1135780"/>
            <a:ext cx="7801423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066925" algn="l"/>
              </a:tabLst>
            </a:pPr>
            <a:r>
              <a:rPr lang="es-PE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LECCIONES </a:t>
            </a:r>
            <a:r>
              <a:rPr lang="es-PE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APRENDIDAS</a:t>
            </a:r>
            <a:endParaRPr lang="es-PE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62012" y="2271561"/>
            <a:ext cx="8109419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5"/>
              <a:tabLst>
                <a:tab pos="2066925" algn="l"/>
              </a:tabLst>
            </a:pP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 importante solicitar formalmente a los </a:t>
            </a:r>
            <a:r>
              <a:rPr lang="es-P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Gobiernos Regionales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así como a los </a:t>
            </a:r>
            <a:r>
              <a:rPr lang="es-P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Hospitales, Institutos Especializados y Redes de Salud de Lima Metropolitana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que designen un profesional de la salud responsable del tema,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como nexo para todas las coordinaciones necesarias, durante el proceso.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5"/>
              <a:tabLst>
                <a:tab pos="2066925" algn="l"/>
              </a:tabLst>
            </a:pPr>
            <a:endParaRPr lang="es-PE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5"/>
              <a:tabLst>
                <a:tab pos="2066925" algn="l"/>
              </a:tabLst>
            </a:pP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Las demoras e incumplimiento de los cronogramas, tienen un efecto negativo durante todo el proceso, especialmente en el proceso de evaluación.  </a:t>
            </a:r>
            <a:endParaRPr lang="es-PE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22166" cy="89829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10714" y="1759789"/>
            <a:ext cx="3004203" cy="311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78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862642" y="1135780"/>
            <a:ext cx="7727566" cy="491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066925" algn="l"/>
              </a:tabLst>
            </a:pPr>
            <a:r>
              <a:rPr lang="es-PE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LECCIONES </a:t>
            </a:r>
            <a:r>
              <a:rPr lang="es-PE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APRENDIDAS</a:t>
            </a:r>
            <a:endParaRPr lang="es-PE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25314" y="2050934"/>
            <a:ext cx="8084097" cy="3601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7"/>
              <a:tabLst>
                <a:tab pos="2066925" algn="l"/>
              </a:tabLst>
            </a:pP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Implementar el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aplicativo informático, en el cual se registra y procesa la información, obteniendo como resultado la emisión de reportes con los porcentajes globales de cumplimiento de las Metas Institucionales, Indicadores de Desempeño y Compromisos de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Mejora.</a:t>
            </a: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7"/>
              <a:tabLst>
                <a:tab pos="2066925" algn="l"/>
              </a:tabLst>
            </a:pPr>
            <a:endParaRPr lang="es-PE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7"/>
              <a:tabLst>
                <a:tab pos="2066925" algn="l"/>
              </a:tabLst>
            </a:pP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Brindar capacitación y asistencia técnica permanente a todos los involucrados sobre el registro de la información y el uso del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Aplicativo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.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2066925" algn="l"/>
              </a:tabLst>
            </a:pPr>
            <a:endParaRPr lang="es-PE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093864" cy="94890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590208" y="1906438"/>
            <a:ext cx="3337292" cy="3618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77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931653" y="1135780"/>
            <a:ext cx="7776513" cy="491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066925" algn="l"/>
              </a:tabLst>
            </a:pPr>
            <a:r>
              <a:rPr lang="es-PE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LECCIONES </a:t>
            </a:r>
            <a:r>
              <a:rPr lang="es-PE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APRENDIDAS</a:t>
            </a:r>
            <a:endParaRPr lang="es-PE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16375" y="1853588"/>
            <a:ext cx="8130063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9"/>
              <a:tabLst>
                <a:tab pos="2066925" algn="l"/>
              </a:tabLst>
            </a:pP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Acompañar a los </a:t>
            </a:r>
            <a:r>
              <a:rPr lang="es-P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Gobiernos Regionales y Unidades Ejecutoras de Lima Metropolitana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en el monitoreo y seguimiento de los convenios de gestión, para agilizar el proceso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457200" lvl="0" indent="-4572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9"/>
              <a:tabLst>
                <a:tab pos="2066925" algn="l"/>
              </a:tabLst>
            </a:pPr>
            <a:endParaRPr lang="es-PE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lvl="0" indent="-457200" algn="just">
              <a:lnSpc>
                <a:spcPct val="115000"/>
              </a:lnSpc>
              <a:spcAft>
                <a:spcPts val="1000"/>
              </a:spcAft>
              <a:buFont typeface="+mj-lt"/>
              <a:buAutoNum type="arabicPeriod" startAt="9"/>
              <a:tabLst>
                <a:tab pos="2066925" algn="l"/>
              </a:tabLst>
            </a:pP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Publicado los resultados preliminares, seguir realizando reuniones con los Gobiernos Regionales, así como con </a:t>
            </a:r>
            <a:r>
              <a:rPr lang="es-P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Hospitales, Institutos Especializados y Redes de Salud de Lima Metropolitana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para socializar los puntajes obtenidos, absolución de consultas sobre los resultados, así como </a:t>
            </a:r>
            <a:r>
              <a:rPr lang="es-PE" sz="2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gestionar la remisión </a:t>
            </a:r>
            <a:r>
              <a:rPr lang="es-PE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la información complementaria para su evaluación respectiva.</a:t>
            </a:r>
            <a:endParaRPr lang="es-PE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417389" cy="100917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08166" y="2165230"/>
            <a:ext cx="3253518" cy="310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97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417389" cy="100917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331146"/>
            <a:ext cx="12192000" cy="5684319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4183811" y="869365"/>
            <a:ext cx="3574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AÑO 2014</a:t>
            </a:r>
            <a:endParaRPr lang="es-PE" sz="2400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630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031" y="1349740"/>
            <a:ext cx="12192000" cy="506560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417389" cy="1009174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4840370" y="778342"/>
            <a:ext cx="2717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AÑO 2015</a:t>
            </a:r>
            <a:endParaRPr lang="es-PE" sz="2400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916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5417389" cy="1009174"/>
          </a:xfrm>
          <a:prstGeom prst="rect">
            <a:avLst/>
          </a:prstGeom>
        </p:spPr>
      </p:pic>
      <p:graphicFrame>
        <p:nvGraphicFramePr>
          <p:cNvPr id="12" name="1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354126"/>
              </p:ext>
            </p:extLst>
          </p:nvPr>
        </p:nvGraphicFramePr>
        <p:xfrm>
          <a:off x="2708694" y="2890903"/>
          <a:ext cx="6306517" cy="29513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07595"/>
                <a:gridCol w="1373908"/>
                <a:gridCol w="1326524"/>
                <a:gridCol w="798490"/>
              </a:tblGrid>
              <a:tr h="729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INSTITUCIONES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APROBADOS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DESAPROBADOS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TOTAL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729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DIRESAS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6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19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25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7632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REDES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17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141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158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  <a:tr h="7293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HOSPITALES (54)/INSTITUTOS (8)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62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33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PE" sz="1400" dirty="0">
                          <a:effectLst/>
                        </a:rPr>
                        <a:t>95</a:t>
                      </a:r>
                      <a:endParaRPr lang="es-PE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879612" y="1513762"/>
            <a:ext cx="1035890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190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190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190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190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190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190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190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190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1908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19088" algn="l"/>
              </a:tabLst>
            </a:pPr>
            <a:r>
              <a:rPr kumimoji="0" lang="es-PE" altLang="es-P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El 25 de agosto del presente, se publicó en el portal institucional del MINSA los </a:t>
            </a:r>
            <a:r>
              <a:rPr kumimoji="0" lang="es-PE" altLang="es-PE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resultados preliminares </a:t>
            </a:r>
            <a:r>
              <a:rPr kumimoji="0" lang="es-PE" altLang="es-P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 evaluación de cumplimiento de las Metas Institucionales (</a:t>
            </a:r>
            <a:r>
              <a:rPr kumimoji="0" lang="es-PE" altLang="es-PE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MI</a:t>
            </a:r>
            <a:r>
              <a:rPr kumimoji="0" lang="es-PE" altLang="es-P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), Indicadores de Desempeño (</a:t>
            </a:r>
            <a:r>
              <a:rPr kumimoji="0" lang="es-PE" altLang="es-PE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ID</a:t>
            </a:r>
            <a:r>
              <a:rPr kumimoji="0" lang="es-PE" altLang="es-P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y Compromiso de Mejora (</a:t>
            </a:r>
            <a:r>
              <a:rPr kumimoji="0" lang="es-PE" altLang="es-PE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CM</a:t>
            </a:r>
            <a:r>
              <a:rPr kumimoji="0" lang="es-PE" altLang="es-P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contenidos en los </a:t>
            </a:r>
            <a:r>
              <a:rPr kumimoji="0" lang="es-PE" altLang="es-PE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Convenios de Gestión 2016</a:t>
            </a:r>
            <a:r>
              <a:rPr kumimoji="0" lang="es-PE" altLang="es-PE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según Regiones, Hospitales, Institutos y Redes son los siguientes:</a:t>
            </a:r>
            <a:endParaRPr kumimoji="0" lang="es-PE" altLang="es-PE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2484408" y="1030636"/>
            <a:ext cx="67187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319088" algn="l"/>
              </a:tabLst>
            </a:pPr>
            <a:r>
              <a:rPr lang="es-PE" altLang="es-PE" sz="2400" b="1" dirty="0" smtClean="0">
                <a:solidFill>
                  <a:srgbClr val="C00000"/>
                </a:solidFill>
                <a:latin typeface="Arial Black" panose="020B0A04020102020204" pitchFamily="34" charset="0"/>
                <a:cs typeface="Arial" pitchFamily="34" charset="0"/>
              </a:rPr>
              <a:t>AÑO 2016</a:t>
            </a:r>
            <a:endParaRPr lang="es-PE" altLang="es-PE" sz="2400" b="1" dirty="0">
              <a:solidFill>
                <a:srgbClr val="C00000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94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etrospección">
  <a:themeElements>
    <a:clrScheme name="Gobierno Peruano">
      <a:dk1>
        <a:sysClr val="windowText" lastClr="000000"/>
      </a:dk1>
      <a:lt1>
        <a:sysClr val="window" lastClr="FFFFFF"/>
      </a:lt1>
      <a:dk2>
        <a:srgbClr val="3F3F3F"/>
      </a:dk2>
      <a:lt2>
        <a:srgbClr val="E7E6E6"/>
      </a:lt2>
      <a:accent1>
        <a:srgbClr val="00406F"/>
      </a:accent1>
      <a:accent2>
        <a:srgbClr val="005390"/>
      </a:accent2>
      <a:accent3>
        <a:srgbClr val="40AFFF"/>
      </a:accent3>
      <a:accent4>
        <a:srgbClr val="7FCAFF"/>
      </a:accent4>
      <a:accent5>
        <a:srgbClr val="BFE4FF"/>
      </a:accent5>
      <a:accent6>
        <a:srgbClr val="C9C9C9"/>
      </a:accent6>
      <a:hlink>
        <a:srgbClr val="034A90"/>
      </a:hlink>
      <a:folHlink>
        <a:srgbClr val="954F72"/>
      </a:folHlink>
    </a:clrScheme>
    <a:fontScheme name="Retrospecció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3930</TotalTime>
  <Words>965</Words>
  <Application>Microsoft Office PowerPoint</Application>
  <PresentationFormat>Panorámica</PresentationFormat>
  <Paragraphs>235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Times New Roman</vt:lpstr>
      <vt:lpstr>Retrospección</vt:lpstr>
      <vt:lpstr>LECCIONES APRENDIDAS   CONVENIOS DE GESTION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 Estratégico Institucional 2017 -2019</dc:title>
  <dc:creator>Pedro Landa Acurio</dc:creator>
  <cp:lastModifiedBy>CEFERINO ARTURO AREVALO LUNA</cp:lastModifiedBy>
  <cp:revision>474</cp:revision>
  <cp:lastPrinted>2017-03-15T15:36:31Z</cp:lastPrinted>
  <dcterms:created xsi:type="dcterms:W3CDTF">2017-01-31T17:22:15Z</dcterms:created>
  <dcterms:modified xsi:type="dcterms:W3CDTF">2017-10-03T13:02:19Z</dcterms:modified>
</cp:coreProperties>
</file>