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17"/>
  </p:notesMasterIdLst>
  <p:sldIdLst>
    <p:sldId id="304" r:id="rId3"/>
    <p:sldId id="286" r:id="rId4"/>
    <p:sldId id="284" r:id="rId5"/>
    <p:sldId id="285" r:id="rId6"/>
    <p:sldId id="287" r:id="rId7"/>
    <p:sldId id="288" r:id="rId8"/>
    <p:sldId id="290" r:id="rId9"/>
    <p:sldId id="300" r:id="rId10"/>
    <p:sldId id="289" r:id="rId11"/>
    <p:sldId id="301" r:id="rId12"/>
    <p:sldId id="302" r:id="rId13"/>
    <p:sldId id="293" r:id="rId14"/>
    <p:sldId id="292" r:id="rId15"/>
    <p:sldId id="296" r:id="rId16"/>
  </p:sldIdLst>
  <p:sldSz cx="12601575" cy="7200900"/>
  <p:notesSz cx="6797675" cy="9928225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>
          <p15:clr>
            <a:srgbClr val="A4A3A4"/>
          </p15:clr>
        </p15:guide>
        <p15:guide id="2" pos="39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CCC1DA"/>
    <a:srgbClr val="F79646"/>
    <a:srgbClr val="EC1C24"/>
    <a:srgbClr val="FAC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55" autoAdjust="0"/>
    <p:restoredTop sz="93381" autoAdjust="0"/>
  </p:normalViewPr>
  <p:slideViewPr>
    <p:cSldViewPr>
      <p:cViewPr>
        <p:scale>
          <a:sx n="80" d="100"/>
          <a:sy n="80" d="100"/>
        </p:scale>
        <p:origin x="546" y="780"/>
      </p:cViewPr>
      <p:guideLst>
        <p:guide orient="horz" pos="2268"/>
        <p:guide pos="3969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09E312-9FA2-4E87-AFC0-09C17FCAC04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04E5592E-7F71-4EE5-B064-B11195E113BC}">
      <dgm:prSet phldrT="[Texto]"/>
      <dgm:spPr/>
      <dgm:t>
        <a:bodyPr/>
        <a:lstStyle/>
        <a:p>
          <a:r>
            <a:rPr lang="es-PE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CONTEXTO DE LOS CONVENIOS DE GESTIÓN</a:t>
          </a:r>
          <a:endParaRPr lang="es-PE" dirty="0">
            <a:solidFill>
              <a:schemeClr val="bg1"/>
            </a:solidFill>
          </a:endParaRPr>
        </a:p>
      </dgm:t>
    </dgm:pt>
    <dgm:pt modelId="{396698EE-8A1B-4E11-82B0-CD9C581EE595}" type="parTrans" cxnId="{CCCF944B-98FD-4408-A56A-DC803A31CBEA}">
      <dgm:prSet/>
      <dgm:spPr/>
      <dgm:t>
        <a:bodyPr/>
        <a:lstStyle/>
        <a:p>
          <a:endParaRPr lang="es-PE">
            <a:solidFill>
              <a:schemeClr val="bg1"/>
            </a:solidFill>
          </a:endParaRPr>
        </a:p>
      </dgm:t>
    </dgm:pt>
    <dgm:pt modelId="{BD582029-4CEB-4A27-99A2-AA49F41E8D28}" type="sibTrans" cxnId="{CCCF944B-98FD-4408-A56A-DC803A31CBEA}">
      <dgm:prSet/>
      <dgm:spPr/>
      <dgm:t>
        <a:bodyPr/>
        <a:lstStyle/>
        <a:p>
          <a:endParaRPr lang="es-PE">
            <a:solidFill>
              <a:schemeClr val="bg1"/>
            </a:solidFill>
          </a:endParaRPr>
        </a:p>
      </dgm:t>
    </dgm:pt>
    <dgm:pt modelId="{DAA2D15E-7282-4D01-AC80-FC8CABF5190B}">
      <dgm:prSet phldrT="[Texto]"/>
      <dgm:spPr/>
      <dgm:t>
        <a:bodyPr/>
        <a:lstStyle/>
        <a:p>
          <a:r>
            <a:rPr lang="es-PE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DIAGNÓSTICO DE LOS CONVENIOS DE GESTIÓN</a:t>
          </a:r>
          <a:endParaRPr lang="es-PE" dirty="0">
            <a:solidFill>
              <a:schemeClr val="bg1"/>
            </a:solidFill>
          </a:endParaRPr>
        </a:p>
      </dgm:t>
    </dgm:pt>
    <dgm:pt modelId="{D2D8CF40-39DB-49C1-BC94-DF56D493D056}" type="parTrans" cxnId="{2C060345-7081-4708-91EF-4F384C749E50}">
      <dgm:prSet/>
      <dgm:spPr/>
      <dgm:t>
        <a:bodyPr/>
        <a:lstStyle/>
        <a:p>
          <a:endParaRPr lang="es-PE">
            <a:solidFill>
              <a:schemeClr val="bg1"/>
            </a:solidFill>
          </a:endParaRPr>
        </a:p>
      </dgm:t>
    </dgm:pt>
    <dgm:pt modelId="{968E83DC-B9BC-44C5-AB91-FBED7EC2553C}" type="sibTrans" cxnId="{2C060345-7081-4708-91EF-4F384C749E50}">
      <dgm:prSet/>
      <dgm:spPr/>
      <dgm:t>
        <a:bodyPr/>
        <a:lstStyle/>
        <a:p>
          <a:endParaRPr lang="es-PE">
            <a:solidFill>
              <a:schemeClr val="bg1"/>
            </a:solidFill>
          </a:endParaRPr>
        </a:p>
      </dgm:t>
    </dgm:pt>
    <dgm:pt modelId="{31CFCE80-2CB3-4447-B4CD-6439FE85A845}">
      <dgm:prSet phldrT="[Texto]"/>
      <dgm:spPr/>
      <dgm:t>
        <a:bodyPr/>
        <a:lstStyle/>
        <a:p>
          <a:r>
            <a:rPr lang="es-PE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PLAN DE TRABAJO 2017</a:t>
          </a:r>
          <a:endParaRPr lang="es-PE" dirty="0">
            <a:solidFill>
              <a:schemeClr val="bg1"/>
            </a:solidFill>
          </a:endParaRPr>
        </a:p>
      </dgm:t>
    </dgm:pt>
    <dgm:pt modelId="{A71D9A82-8B39-4B56-B6E9-6F5FAD0C3EE0}" type="parTrans" cxnId="{CB827960-B3D9-407D-B5AB-16B6E2B9DE62}">
      <dgm:prSet/>
      <dgm:spPr/>
      <dgm:t>
        <a:bodyPr/>
        <a:lstStyle/>
        <a:p>
          <a:endParaRPr lang="es-PE">
            <a:solidFill>
              <a:schemeClr val="bg1"/>
            </a:solidFill>
          </a:endParaRPr>
        </a:p>
      </dgm:t>
    </dgm:pt>
    <dgm:pt modelId="{D16525F5-EE4E-4A6C-A922-D56E73FAE565}" type="sibTrans" cxnId="{CB827960-B3D9-407D-B5AB-16B6E2B9DE62}">
      <dgm:prSet/>
      <dgm:spPr/>
      <dgm:t>
        <a:bodyPr/>
        <a:lstStyle/>
        <a:p>
          <a:endParaRPr lang="es-PE">
            <a:solidFill>
              <a:schemeClr val="bg1"/>
            </a:solidFill>
          </a:endParaRPr>
        </a:p>
      </dgm:t>
    </dgm:pt>
    <dgm:pt modelId="{726D284C-1A2A-4C07-BF8C-155DF9DDB93E}">
      <dgm:prSet phldrT="[Texto]"/>
      <dgm:spPr/>
      <dgm:t>
        <a:bodyPr/>
        <a:lstStyle/>
        <a:p>
          <a:r>
            <a:rPr lang="es-PE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REESTRUCTURACIÓN</a:t>
          </a:r>
          <a:r>
            <a:rPr lang="es-PE" b="0" dirty="0" smtClean="0">
              <a:solidFill>
                <a:schemeClr val="bg1"/>
              </a:solidFill>
            </a:rPr>
            <a:t> </a:t>
          </a:r>
          <a:r>
            <a:rPr lang="es-PE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DIRECTIVA</a:t>
          </a:r>
          <a:r>
            <a:rPr lang="es-PE" b="0" dirty="0" smtClean="0">
              <a:solidFill>
                <a:schemeClr val="bg1"/>
              </a:solidFill>
            </a:rPr>
            <a:t> </a:t>
          </a:r>
          <a:r>
            <a:rPr lang="es-PE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ADMINISTRATIVA</a:t>
          </a:r>
          <a:endParaRPr lang="es-PE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68C1C5-F4AA-4E98-A7CE-2C90CC68F36E}" type="parTrans" cxnId="{43A24C4D-CDCF-4D3B-895D-0CA28C0F3D22}">
      <dgm:prSet/>
      <dgm:spPr/>
      <dgm:t>
        <a:bodyPr/>
        <a:lstStyle/>
        <a:p>
          <a:endParaRPr lang="es-PE"/>
        </a:p>
      </dgm:t>
    </dgm:pt>
    <dgm:pt modelId="{1149B4F7-8BA0-4B08-9DE2-84439DF8BA3E}" type="sibTrans" cxnId="{43A24C4D-CDCF-4D3B-895D-0CA28C0F3D22}">
      <dgm:prSet/>
      <dgm:spPr/>
      <dgm:t>
        <a:bodyPr/>
        <a:lstStyle/>
        <a:p>
          <a:endParaRPr lang="es-PE"/>
        </a:p>
      </dgm:t>
    </dgm:pt>
    <dgm:pt modelId="{AB5A9A1F-D7E8-4AA9-BD9C-EC2CA93EC669}">
      <dgm:prSet phldrT="[Texto]"/>
      <dgm:spPr/>
      <dgm:t>
        <a:bodyPr/>
        <a:lstStyle/>
        <a:p>
          <a:r>
            <a:rPr lang="es-PE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DISTRIBUCIÓN DE</a:t>
          </a:r>
          <a:r>
            <a:rPr lang="es-PE" b="1" dirty="0" smtClean="0">
              <a:solidFill>
                <a:schemeClr val="bg1"/>
              </a:solidFill>
            </a:rPr>
            <a:t> </a:t>
          </a:r>
          <a:r>
            <a:rPr lang="es-PE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INDICADORES</a:t>
          </a:r>
        </a:p>
      </dgm:t>
    </dgm:pt>
    <dgm:pt modelId="{49C7050F-FD76-4A46-AC2A-3FE84B3D6684}" type="parTrans" cxnId="{09D6A4EE-A468-4669-916A-2D2CD919989D}">
      <dgm:prSet/>
      <dgm:spPr/>
      <dgm:t>
        <a:bodyPr/>
        <a:lstStyle/>
        <a:p>
          <a:endParaRPr lang="es-PE"/>
        </a:p>
      </dgm:t>
    </dgm:pt>
    <dgm:pt modelId="{7C9049C8-623A-4C58-BC03-B675B252DBAD}" type="sibTrans" cxnId="{09D6A4EE-A468-4669-916A-2D2CD919989D}">
      <dgm:prSet/>
      <dgm:spPr/>
      <dgm:t>
        <a:bodyPr/>
        <a:lstStyle/>
        <a:p>
          <a:endParaRPr lang="es-PE"/>
        </a:p>
      </dgm:t>
    </dgm:pt>
    <dgm:pt modelId="{AD1D131D-496D-4B07-BF7C-F6C2C7565EB6}">
      <dgm:prSet phldrT="[Texto]"/>
      <dgm:spPr/>
      <dgm:t>
        <a:bodyPr/>
        <a:lstStyle/>
        <a:p>
          <a:r>
            <a:rPr lang="es-PE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METODOLOGÍA DE EVALUACIÓN Y ENTREGA ECONÓMICA</a:t>
          </a:r>
        </a:p>
      </dgm:t>
    </dgm:pt>
    <dgm:pt modelId="{EFF82E7C-AEA8-45AB-9383-A1E1AD637178}" type="parTrans" cxnId="{AFE217AA-94BA-40DA-8264-C0FA9485BBC9}">
      <dgm:prSet/>
      <dgm:spPr/>
      <dgm:t>
        <a:bodyPr/>
        <a:lstStyle/>
        <a:p>
          <a:endParaRPr lang="es-PE"/>
        </a:p>
      </dgm:t>
    </dgm:pt>
    <dgm:pt modelId="{08702D60-47A3-46BC-86DE-21FF922EB334}" type="sibTrans" cxnId="{AFE217AA-94BA-40DA-8264-C0FA9485BBC9}">
      <dgm:prSet/>
      <dgm:spPr/>
      <dgm:t>
        <a:bodyPr/>
        <a:lstStyle/>
        <a:p>
          <a:endParaRPr lang="es-PE"/>
        </a:p>
      </dgm:t>
    </dgm:pt>
    <dgm:pt modelId="{F65DF911-DAD5-4F3A-AC8C-CCB9560D1509}">
      <dgm:prSet phldrT="[Texto]"/>
      <dgm:spPr/>
      <dgm:t>
        <a:bodyPr/>
        <a:lstStyle/>
        <a:p>
          <a:r>
            <a:rPr lang="es-PE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CRONOGRAMA DE EVALUACIÓN</a:t>
          </a:r>
        </a:p>
      </dgm:t>
    </dgm:pt>
    <dgm:pt modelId="{041299D3-AB86-4E5C-9C31-49FA3FC3C3AC}" type="parTrans" cxnId="{53C5E389-2A97-4A37-8F91-F487111A316E}">
      <dgm:prSet/>
      <dgm:spPr/>
      <dgm:t>
        <a:bodyPr/>
        <a:lstStyle/>
        <a:p>
          <a:endParaRPr lang="es-PE"/>
        </a:p>
      </dgm:t>
    </dgm:pt>
    <dgm:pt modelId="{FCE2955C-FE38-4B1B-9525-76148E996EA1}" type="sibTrans" cxnId="{53C5E389-2A97-4A37-8F91-F487111A316E}">
      <dgm:prSet/>
      <dgm:spPr/>
      <dgm:t>
        <a:bodyPr/>
        <a:lstStyle/>
        <a:p>
          <a:endParaRPr lang="es-PE"/>
        </a:p>
      </dgm:t>
    </dgm:pt>
    <dgm:pt modelId="{1C8A2C4C-814A-408F-8F7C-3C2F24ED1B84}" type="pres">
      <dgm:prSet presAssocID="{F509E312-9FA2-4E87-AFC0-09C17FCAC04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PE"/>
        </a:p>
      </dgm:t>
    </dgm:pt>
    <dgm:pt modelId="{74E6B2A8-C3F3-4664-865E-B28E8AD3EA22}" type="pres">
      <dgm:prSet presAssocID="{F509E312-9FA2-4E87-AFC0-09C17FCAC04C}" presName="Name1" presStyleCnt="0"/>
      <dgm:spPr/>
    </dgm:pt>
    <dgm:pt modelId="{647FAC86-BF76-41EF-BF05-B40B6033ACB6}" type="pres">
      <dgm:prSet presAssocID="{F509E312-9FA2-4E87-AFC0-09C17FCAC04C}" presName="cycle" presStyleCnt="0"/>
      <dgm:spPr/>
    </dgm:pt>
    <dgm:pt modelId="{59B02C7E-9EFD-4FAF-A15D-9FC7B7576ABD}" type="pres">
      <dgm:prSet presAssocID="{F509E312-9FA2-4E87-AFC0-09C17FCAC04C}" presName="srcNode" presStyleLbl="node1" presStyleIdx="0" presStyleCnt="7"/>
      <dgm:spPr/>
    </dgm:pt>
    <dgm:pt modelId="{D1B5E9C8-EEC6-42DA-8034-826ABEEA45C5}" type="pres">
      <dgm:prSet presAssocID="{F509E312-9FA2-4E87-AFC0-09C17FCAC04C}" presName="conn" presStyleLbl="parChTrans1D2" presStyleIdx="0" presStyleCnt="1"/>
      <dgm:spPr/>
      <dgm:t>
        <a:bodyPr/>
        <a:lstStyle/>
        <a:p>
          <a:endParaRPr lang="es-PE"/>
        </a:p>
      </dgm:t>
    </dgm:pt>
    <dgm:pt modelId="{89DA4E22-5491-4176-9635-A1E53CAC9C60}" type="pres">
      <dgm:prSet presAssocID="{F509E312-9FA2-4E87-AFC0-09C17FCAC04C}" presName="extraNode" presStyleLbl="node1" presStyleIdx="0" presStyleCnt="7"/>
      <dgm:spPr/>
    </dgm:pt>
    <dgm:pt modelId="{07401C03-9F4B-48C9-A0E6-C77E9A03592C}" type="pres">
      <dgm:prSet presAssocID="{F509E312-9FA2-4E87-AFC0-09C17FCAC04C}" presName="dstNode" presStyleLbl="node1" presStyleIdx="0" presStyleCnt="7"/>
      <dgm:spPr/>
    </dgm:pt>
    <dgm:pt modelId="{DE51FEC9-F9FA-41D9-A0C5-A2682BB4AB31}" type="pres">
      <dgm:prSet presAssocID="{04E5592E-7F71-4EE5-B064-B11195E113BC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945EDB54-F2D1-40AF-9F5F-AC38A9F09EA1}" type="pres">
      <dgm:prSet presAssocID="{04E5592E-7F71-4EE5-B064-B11195E113BC}" presName="accent_1" presStyleCnt="0"/>
      <dgm:spPr/>
    </dgm:pt>
    <dgm:pt modelId="{EA50B17B-40F8-4860-BD22-26E774368140}" type="pres">
      <dgm:prSet presAssocID="{04E5592E-7F71-4EE5-B064-B11195E113BC}" presName="accentRepeatNode" presStyleLbl="solidFgAcc1" presStyleIdx="0" presStyleCnt="7"/>
      <dgm:spPr/>
    </dgm:pt>
    <dgm:pt modelId="{3CAED31E-4F03-4313-ADC2-507F8E0BB0D2}" type="pres">
      <dgm:prSet presAssocID="{DAA2D15E-7282-4D01-AC80-FC8CABF5190B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FE79458-3665-42C5-9E0A-E82C15ECDF86}" type="pres">
      <dgm:prSet presAssocID="{DAA2D15E-7282-4D01-AC80-FC8CABF5190B}" presName="accent_2" presStyleCnt="0"/>
      <dgm:spPr/>
    </dgm:pt>
    <dgm:pt modelId="{75213827-6528-4BA3-8CBD-2321F5FDEF3C}" type="pres">
      <dgm:prSet presAssocID="{DAA2D15E-7282-4D01-AC80-FC8CABF5190B}" presName="accentRepeatNode" presStyleLbl="solidFgAcc1" presStyleIdx="1" presStyleCnt="7"/>
      <dgm:spPr/>
    </dgm:pt>
    <dgm:pt modelId="{4690453E-7691-4D99-9D1E-595C30BC5807}" type="pres">
      <dgm:prSet presAssocID="{31CFCE80-2CB3-4447-B4CD-6439FE85A845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52526FE-9F30-475E-A2E6-4EF382C25D00}" type="pres">
      <dgm:prSet presAssocID="{31CFCE80-2CB3-4447-B4CD-6439FE85A845}" presName="accent_3" presStyleCnt="0"/>
      <dgm:spPr/>
    </dgm:pt>
    <dgm:pt modelId="{405A3505-4D40-4FD1-A01C-E91DF814BFE1}" type="pres">
      <dgm:prSet presAssocID="{31CFCE80-2CB3-4447-B4CD-6439FE85A845}" presName="accentRepeatNode" presStyleLbl="solidFgAcc1" presStyleIdx="2" presStyleCnt="7"/>
      <dgm:spPr/>
    </dgm:pt>
    <dgm:pt modelId="{768A3C26-D08F-47A8-ABA0-0C5622202A9F}" type="pres">
      <dgm:prSet presAssocID="{726D284C-1A2A-4C07-BF8C-155DF9DDB93E}" presName="text_4" presStyleLbl="node1" presStyleIdx="3" presStyleCnt="7" custLinFactNeighborX="2326" custLinFactNeighborY="1456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0942F32-034E-450C-8739-C7C90CC76655}" type="pres">
      <dgm:prSet presAssocID="{726D284C-1A2A-4C07-BF8C-155DF9DDB93E}" presName="accent_4" presStyleCnt="0"/>
      <dgm:spPr/>
    </dgm:pt>
    <dgm:pt modelId="{6C898B00-D5DA-468D-B5A4-AAEE05923E36}" type="pres">
      <dgm:prSet presAssocID="{726D284C-1A2A-4C07-BF8C-155DF9DDB93E}" presName="accentRepeatNode" presStyleLbl="solidFgAcc1" presStyleIdx="3" presStyleCnt="7"/>
      <dgm:spPr/>
    </dgm:pt>
    <dgm:pt modelId="{49AB86B2-F2BA-40C6-A7B4-FAC60F1C7F78}" type="pres">
      <dgm:prSet presAssocID="{AB5A9A1F-D7E8-4AA9-BD9C-EC2CA93EC669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E09DDC2-28CF-4D1E-B5F5-A183C592DB58}" type="pres">
      <dgm:prSet presAssocID="{AB5A9A1F-D7E8-4AA9-BD9C-EC2CA93EC669}" presName="accent_5" presStyleCnt="0"/>
      <dgm:spPr/>
    </dgm:pt>
    <dgm:pt modelId="{3738C6E3-B202-48DD-AC16-416AEC86F840}" type="pres">
      <dgm:prSet presAssocID="{AB5A9A1F-D7E8-4AA9-BD9C-EC2CA93EC669}" presName="accentRepeatNode" presStyleLbl="solidFgAcc1" presStyleIdx="4" presStyleCnt="7"/>
      <dgm:spPr/>
    </dgm:pt>
    <dgm:pt modelId="{BAE28F27-1902-4D42-A3E5-A848907E3257}" type="pres">
      <dgm:prSet presAssocID="{AD1D131D-496D-4B07-BF7C-F6C2C7565EB6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09C3EB2-7E3B-4631-83FF-DB8F4FF54420}" type="pres">
      <dgm:prSet presAssocID="{AD1D131D-496D-4B07-BF7C-F6C2C7565EB6}" presName="accent_6" presStyleCnt="0"/>
      <dgm:spPr/>
    </dgm:pt>
    <dgm:pt modelId="{AC24C23B-A34D-4EDF-AF69-CF3397C4CAED}" type="pres">
      <dgm:prSet presAssocID="{AD1D131D-496D-4B07-BF7C-F6C2C7565EB6}" presName="accentRepeatNode" presStyleLbl="solidFgAcc1" presStyleIdx="5" presStyleCnt="7"/>
      <dgm:spPr/>
    </dgm:pt>
    <dgm:pt modelId="{499BC756-90CA-4534-8408-E0EE0D4A90EB}" type="pres">
      <dgm:prSet presAssocID="{F65DF911-DAD5-4F3A-AC8C-CCB9560D1509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CDE3B64-09DF-4D77-8A50-C74CEF5F1D64}" type="pres">
      <dgm:prSet presAssocID="{F65DF911-DAD5-4F3A-AC8C-CCB9560D1509}" presName="accent_7" presStyleCnt="0"/>
      <dgm:spPr/>
    </dgm:pt>
    <dgm:pt modelId="{FEC1A370-328A-4507-9F6E-57DA23876043}" type="pres">
      <dgm:prSet presAssocID="{F65DF911-DAD5-4F3A-AC8C-CCB9560D1509}" presName="accentRepeatNode" presStyleLbl="solidFgAcc1" presStyleIdx="6" presStyleCnt="7"/>
      <dgm:spPr/>
    </dgm:pt>
  </dgm:ptLst>
  <dgm:cxnLst>
    <dgm:cxn modelId="{EE55E404-EEB0-46A9-B032-DF3BC7ED9D7C}" type="presOf" srcId="{AD1D131D-496D-4B07-BF7C-F6C2C7565EB6}" destId="{BAE28F27-1902-4D42-A3E5-A848907E3257}" srcOrd="0" destOrd="0" presId="urn:microsoft.com/office/officeart/2008/layout/VerticalCurvedList"/>
    <dgm:cxn modelId="{09D6A4EE-A468-4669-916A-2D2CD919989D}" srcId="{F509E312-9FA2-4E87-AFC0-09C17FCAC04C}" destId="{AB5A9A1F-D7E8-4AA9-BD9C-EC2CA93EC669}" srcOrd="4" destOrd="0" parTransId="{49C7050F-FD76-4A46-AC2A-3FE84B3D6684}" sibTransId="{7C9049C8-623A-4C58-BC03-B675B252DBAD}"/>
    <dgm:cxn modelId="{CCCF944B-98FD-4408-A56A-DC803A31CBEA}" srcId="{F509E312-9FA2-4E87-AFC0-09C17FCAC04C}" destId="{04E5592E-7F71-4EE5-B064-B11195E113BC}" srcOrd="0" destOrd="0" parTransId="{396698EE-8A1B-4E11-82B0-CD9C581EE595}" sibTransId="{BD582029-4CEB-4A27-99A2-AA49F41E8D28}"/>
    <dgm:cxn modelId="{DAB37D00-C9E6-4B71-AAF2-9B8B85A8D79F}" type="presOf" srcId="{DAA2D15E-7282-4D01-AC80-FC8CABF5190B}" destId="{3CAED31E-4F03-4313-ADC2-507F8E0BB0D2}" srcOrd="0" destOrd="0" presId="urn:microsoft.com/office/officeart/2008/layout/VerticalCurvedList"/>
    <dgm:cxn modelId="{75C0D07D-7F86-4525-AC3D-0ED2D7AFF889}" type="presOf" srcId="{31CFCE80-2CB3-4447-B4CD-6439FE85A845}" destId="{4690453E-7691-4D99-9D1E-595C30BC5807}" srcOrd="0" destOrd="0" presId="urn:microsoft.com/office/officeart/2008/layout/VerticalCurvedList"/>
    <dgm:cxn modelId="{AFE217AA-94BA-40DA-8264-C0FA9485BBC9}" srcId="{F509E312-9FA2-4E87-AFC0-09C17FCAC04C}" destId="{AD1D131D-496D-4B07-BF7C-F6C2C7565EB6}" srcOrd="5" destOrd="0" parTransId="{EFF82E7C-AEA8-45AB-9383-A1E1AD637178}" sibTransId="{08702D60-47A3-46BC-86DE-21FF922EB334}"/>
    <dgm:cxn modelId="{0BCA9116-4D39-4122-9303-CF9FBEF27651}" type="presOf" srcId="{F65DF911-DAD5-4F3A-AC8C-CCB9560D1509}" destId="{499BC756-90CA-4534-8408-E0EE0D4A90EB}" srcOrd="0" destOrd="0" presId="urn:microsoft.com/office/officeart/2008/layout/VerticalCurvedList"/>
    <dgm:cxn modelId="{53C5E389-2A97-4A37-8F91-F487111A316E}" srcId="{F509E312-9FA2-4E87-AFC0-09C17FCAC04C}" destId="{F65DF911-DAD5-4F3A-AC8C-CCB9560D1509}" srcOrd="6" destOrd="0" parTransId="{041299D3-AB86-4E5C-9C31-49FA3FC3C3AC}" sibTransId="{FCE2955C-FE38-4B1B-9525-76148E996EA1}"/>
    <dgm:cxn modelId="{152D78D0-6A5E-4CF3-B16C-86DB29363116}" type="presOf" srcId="{BD582029-4CEB-4A27-99A2-AA49F41E8D28}" destId="{D1B5E9C8-EEC6-42DA-8034-826ABEEA45C5}" srcOrd="0" destOrd="0" presId="urn:microsoft.com/office/officeart/2008/layout/VerticalCurvedList"/>
    <dgm:cxn modelId="{054E78A5-E5BA-45EA-9668-3D5AB1449686}" type="presOf" srcId="{AB5A9A1F-D7E8-4AA9-BD9C-EC2CA93EC669}" destId="{49AB86B2-F2BA-40C6-A7B4-FAC60F1C7F78}" srcOrd="0" destOrd="0" presId="urn:microsoft.com/office/officeart/2008/layout/VerticalCurvedList"/>
    <dgm:cxn modelId="{F83CE757-5DE8-43B3-AAB3-21244FEE77CF}" type="presOf" srcId="{726D284C-1A2A-4C07-BF8C-155DF9DDB93E}" destId="{768A3C26-D08F-47A8-ABA0-0C5622202A9F}" srcOrd="0" destOrd="0" presId="urn:microsoft.com/office/officeart/2008/layout/VerticalCurvedList"/>
    <dgm:cxn modelId="{2C060345-7081-4708-91EF-4F384C749E50}" srcId="{F509E312-9FA2-4E87-AFC0-09C17FCAC04C}" destId="{DAA2D15E-7282-4D01-AC80-FC8CABF5190B}" srcOrd="1" destOrd="0" parTransId="{D2D8CF40-39DB-49C1-BC94-DF56D493D056}" sibTransId="{968E83DC-B9BC-44C5-AB91-FBED7EC2553C}"/>
    <dgm:cxn modelId="{70026CED-3DDA-4823-B42D-7EA742DE51B9}" type="presOf" srcId="{04E5592E-7F71-4EE5-B064-B11195E113BC}" destId="{DE51FEC9-F9FA-41D9-A0C5-A2682BB4AB31}" srcOrd="0" destOrd="0" presId="urn:microsoft.com/office/officeart/2008/layout/VerticalCurvedList"/>
    <dgm:cxn modelId="{43A24C4D-CDCF-4D3B-895D-0CA28C0F3D22}" srcId="{F509E312-9FA2-4E87-AFC0-09C17FCAC04C}" destId="{726D284C-1A2A-4C07-BF8C-155DF9DDB93E}" srcOrd="3" destOrd="0" parTransId="{1768C1C5-F4AA-4E98-A7CE-2C90CC68F36E}" sibTransId="{1149B4F7-8BA0-4B08-9DE2-84439DF8BA3E}"/>
    <dgm:cxn modelId="{CB827960-B3D9-407D-B5AB-16B6E2B9DE62}" srcId="{F509E312-9FA2-4E87-AFC0-09C17FCAC04C}" destId="{31CFCE80-2CB3-4447-B4CD-6439FE85A845}" srcOrd="2" destOrd="0" parTransId="{A71D9A82-8B39-4B56-B6E9-6F5FAD0C3EE0}" sibTransId="{D16525F5-EE4E-4A6C-A922-D56E73FAE565}"/>
    <dgm:cxn modelId="{B50F0E52-052E-49D2-AC0C-947F3C06F1AD}" type="presOf" srcId="{F509E312-9FA2-4E87-AFC0-09C17FCAC04C}" destId="{1C8A2C4C-814A-408F-8F7C-3C2F24ED1B84}" srcOrd="0" destOrd="0" presId="urn:microsoft.com/office/officeart/2008/layout/VerticalCurvedList"/>
    <dgm:cxn modelId="{C09AA89B-B13A-4AFD-ABB7-FC0CACEED832}" type="presParOf" srcId="{1C8A2C4C-814A-408F-8F7C-3C2F24ED1B84}" destId="{74E6B2A8-C3F3-4664-865E-B28E8AD3EA22}" srcOrd="0" destOrd="0" presId="urn:microsoft.com/office/officeart/2008/layout/VerticalCurvedList"/>
    <dgm:cxn modelId="{B267D27A-2694-4376-8552-8F0BDF5EAC66}" type="presParOf" srcId="{74E6B2A8-C3F3-4664-865E-B28E8AD3EA22}" destId="{647FAC86-BF76-41EF-BF05-B40B6033ACB6}" srcOrd="0" destOrd="0" presId="urn:microsoft.com/office/officeart/2008/layout/VerticalCurvedList"/>
    <dgm:cxn modelId="{04DA1A7C-951D-436C-BEED-49123C5F928D}" type="presParOf" srcId="{647FAC86-BF76-41EF-BF05-B40B6033ACB6}" destId="{59B02C7E-9EFD-4FAF-A15D-9FC7B7576ABD}" srcOrd="0" destOrd="0" presId="urn:microsoft.com/office/officeart/2008/layout/VerticalCurvedList"/>
    <dgm:cxn modelId="{BABAAF27-EF74-49A2-8B9B-5298FADD07D4}" type="presParOf" srcId="{647FAC86-BF76-41EF-BF05-B40B6033ACB6}" destId="{D1B5E9C8-EEC6-42DA-8034-826ABEEA45C5}" srcOrd="1" destOrd="0" presId="urn:microsoft.com/office/officeart/2008/layout/VerticalCurvedList"/>
    <dgm:cxn modelId="{B41FFB38-4C3F-48B0-9064-6A1DC61210A7}" type="presParOf" srcId="{647FAC86-BF76-41EF-BF05-B40B6033ACB6}" destId="{89DA4E22-5491-4176-9635-A1E53CAC9C60}" srcOrd="2" destOrd="0" presId="urn:microsoft.com/office/officeart/2008/layout/VerticalCurvedList"/>
    <dgm:cxn modelId="{A481500E-3393-434C-AC1A-96B5AB2F6041}" type="presParOf" srcId="{647FAC86-BF76-41EF-BF05-B40B6033ACB6}" destId="{07401C03-9F4B-48C9-A0E6-C77E9A03592C}" srcOrd="3" destOrd="0" presId="urn:microsoft.com/office/officeart/2008/layout/VerticalCurvedList"/>
    <dgm:cxn modelId="{FDB5507B-B735-4C6B-B99B-24DCCF124F5B}" type="presParOf" srcId="{74E6B2A8-C3F3-4664-865E-B28E8AD3EA22}" destId="{DE51FEC9-F9FA-41D9-A0C5-A2682BB4AB31}" srcOrd="1" destOrd="0" presId="urn:microsoft.com/office/officeart/2008/layout/VerticalCurvedList"/>
    <dgm:cxn modelId="{E6EADC08-EFD0-4CB4-933A-D651219AE793}" type="presParOf" srcId="{74E6B2A8-C3F3-4664-865E-B28E8AD3EA22}" destId="{945EDB54-F2D1-40AF-9F5F-AC38A9F09EA1}" srcOrd="2" destOrd="0" presId="urn:microsoft.com/office/officeart/2008/layout/VerticalCurvedList"/>
    <dgm:cxn modelId="{F1D9CF7C-087C-42A3-A4CD-05E9E864E214}" type="presParOf" srcId="{945EDB54-F2D1-40AF-9F5F-AC38A9F09EA1}" destId="{EA50B17B-40F8-4860-BD22-26E774368140}" srcOrd="0" destOrd="0" presId="urn:microsoft.com/office/officeart/2008/layout/VerticalCurvedList"/>
    <dgm:cxn modelId="{22092D87-ADB4-431F-B453-DD6276C0FDDE}" type="presParOf" srcId="{74E6B2A8-C3F3-4664-865E-B28E8AD3EA22}" destId="{3CAED31E-4F03-4313-ADC2-507F8E0BB0D2}" srcOrd="3" destOrd="0" presId="urn:microsoft.com/office/officeart/2008/layout/VerticalCurvedList"/>
    <dgm:cxn modelId="{456A765E-B6AE-408D-98AB-291E73564644}" type="presParOf" srcId="{74E6B2A8-C3F3-4664-865E-B28E8AD3EA22}" destId="{8FE79458-3665-42C5-9E0A-E82C15ECDF86}" srcOrd="4" destOrd="0" presId="urn:microsoft.com/office/officeart/2008/layout/VerticalCurvedList"/>
    <dgm:cxn modelId="{010B3DCD-B5EA-4585-BE92-040709CABCBE}" type="presParOf" srcId="{8FE79458-3665-42C5-9E0A-E82C15ECDF86}" destId="{75213827-6528-4BA3-8CBD-2321F5FDEF3C}" srcOrd="0" destOrd="0" presId="urn:microsoft.com/office/officeart/2008/layout/VerticalCurvedList"/>
    <dgm:cxn modelId="{C7C009D3-16DE-4175-822B-084B3016715D}" type="presParOf" srcId="{74E6B2A8-C3F3-4664-865E-B28E8AD3EA22}" destId="{4690453E-7691-4D99-9D1E-595C30BC5807}" srcOrd="5" destOrd="0" presId="urn:microsoft.com/office/officeart/2008/layout/VerticalCurvedList"/>
    <dgm:cxn modelId="{E0E1B627-9EE0-49C3-83BF-BEEDBDD2C7AC}" type="presParOf" srcId="{74E6B2A8-C3F3-4664-865E-B28E8AD3EA22}" destId="{852526FE-9F30-475E-A2E6-4EF382C25D00}" srcOrd="6" destOrd="0" presId="urn:microsoft.com/office/officeart/2008/layout/VerticalCurvedList"/>
    <dgm:cxn modelId="{90881A94-A319-46D2-80C0-78BA1E559AE0}" type="presParOf" srcId="{852526FE-9F30-475E-A2E6-4EF382C25D00}" destId="{405A3505-4D40-4FD1-A01C-E91DF814BFE1}" srcOrd="0" destOrd="0" presId="urn:microsoft.com/office/officeart/2008/layout/VerticalCurvedList"/>
    <dgm:cxn modelId="{C80BB313-76DD-4A2F-A1BC-DAFE379D4C5C}" type="presParOf" srcId="{74E6B2A8-C3F3-4664-865E-B28E8AD3EA22}" destId="{768A3C26-D08F-47A8-ABA0-0C5622202A9F}" srcOrd="7" destOrd="0" presId="urn:microsoft.com/office/officeart/2008/layout/VerticalCurvedList"/>
    <dgm:cxn modelId="{1B136CD7-B1AB-4B57-A9FE-34485723440B}" type="presParOf" srcId="{74E6B2A8-C3F3-4664-865E-B28E8AD3EA22}" destId="{80942F32-034E-450C-8739-C7C90CC76655}" srcOrd="8" destOrd="0" presId="urn:microsoft.com/office/officeart/2008/layout/VerticalCurvedList"/>
    <dgm:cxn modelId="{7C58D324-E321-46C2-8AD7-35D0E0D25B9D}" type="presParOf" srcId="{80942F32-034E-450C-8739-C7C90CC76655}" destId="{6C898B00-D5DA-468D-B5A4-AAEE05923E36}" srcOrd="0" destOrd="0" presId="urn:microsoft.com/office/officeart/2008/layout/VerticalCurvedList"/>
    <dgm:cxn modelId="{7316165F-78D4-41DF-B3EB-859EF68D0DD1}" type="presParOf" srcId="{74E6B2A8-C3F3-4664-865E-B28E8AD3EA22}" destId="{49AB86B2-F2BA-40C6-A7B4-FAC60F1C7F78}" srcOrd="9" destOrd="0" presId="urn:microsoft.com/office/officeart/2008/layout/VerticalCurvedList"/>
    <dgm:cxn modelId="{EBF90067-FFA0-40F0-BA4A-12488A4149F9}" type="presParOf" srcId="{74E6B2A8-C3F3-4664-865E-B28E8AD3EA22}" destId="{BE09DDC2-28CF-4D1E-B5F5-A183C592DB58}" srcOrd="10" destOrd="0" presId="urn:microsoft.com/office/officeart/2008/layout/VerticalCurvedList"/>
    <dgm:cxn modelId="{27585592-C40E-46E8-BA35-411EABC4BBEA}" type="presParOf" srcId="{BE09DDC2-28CF-4D1E-B5F5-A183C592DB58}" destId="{3738C6E3-B202-48DD-AC16-416AEC86F840}" srcOrd="0" destOrd="0" presId="urn:microsoft.com/office/officeart/2008/layout/VerticalCurvedList"/>
    <dgm:cxn modelId="{C84626B4-AA56-49B4-ACFC-F4E5503331D3}" type="presParOf" srcId="{74E6B2A8-C3F3-4664-865E-B28E8AD3EA22}" destId="{BAE28F27-1902-4D42-A3E5-A848907E3257}" srcOrd="11" destOrd="0" presId="urn:microsoft.com/office/officeart/2008/layout/VerticalCurvedList"/>
    <dgm:cxn modelId="{B5902265-9D8A-4D78-A45C-78E6360A5B57}" type="presParOf" srcId="{74E6B2A8-C3F3-4664-865E-B28E8AD3EA22}" destId="{309C3EB2-7E3B-4631-83FF-DB8F4FF54420}" srcOrd="12" destOrd="0" presId="urn:microsoft.com/office/officeart/2008/layout/VerticalCurvedList"/>
    <dgm:cxn modelId="{33E8FC03-B73F-4875-BFB1-4604080BAA8A}" type="presParOf" srcId="{309C3EB2-7E3B-4631-83FF-DB8F4FF54420}" destId="{AC24C23B-A34D-4EDF-AF69-CF3397C4CAED}" srcOrd="0" destOrd="0" presId="urn:microsoft.com/office/officeart/2008/layout/VerticalCurvedList"/>
    <dgm:cxn modelId="{9BAA0BEF-527D-4A3E-BF46-BEF645F1CB58}" type="presParOf" srcId="{74E6B2A8-C3F3-4664-865E-B28E8AD3EA22}" destId="{499BC756-90CA-4534-8408-E0EE0D4A90EB}" srcOrd="13" destOrd="0" presId="urn:microsoft.com/office/officeart/2008/layout/VerticalCurvedList"/>
    <dgm:cxn modelId="{10BEBFF9-7D99-4714-8A2F-1E316BAEF3F7}" type="presParOf" srcId="{74E6B2A8-C3F3-4664-865E-B28E8AD3EA22}" destId="{4CDE3B64-09DF-4D77-8A50-C74CEF5F1D64}" srcOrd="14" destOrd="0" presId="urn:microsoft.com/office/officeart/2008/layout/VerticalCurvedList"/>
    <dgm:cxn modelId="{779685E2-8FFF-4867-858C-A98E93753A5D}" type="presParOf" srcId="{4CDE3B64-09DF-4D77-8A50-C74CEF5F1D64}" destId="{FEC1A370-328A-4507-9F6E-57DA2387604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5E9C8-EEC6-42DA-8034-826ABEEA45C5}">
      <dsp:nvSpPr>
        <dsp:cNvPr id="0" name=""/>
        <dsp:cNvSpPr/>
      </dsp:nvSpPr>
      <dsp:spPr>
        <a:xfrm>
          <a:off x="-4557783" y="-698981"/>
          <a:ext cx="5430410" cy="5430410"/>
        </a:xfrm>
        <a:prstGeom prst="blockArc">
          <a:avLst>
            <a:gd name="adj1" fmla="val 18900000"/>
            <a:gd name="adj2" fmla="val 2700000"/>
            <a:gd name="adj3" fmla="val 398"/>
          </a:avLst>
        </a:pr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51FEC9-F9FA-41D9-A0C5-A2682BB4AB31}">
      <dsp:nvSpPr>
        <dsp:cNvPr id="0" name=""/>
        <dsp:cNvSpPr/>
      </dsp:nvSpPr>
      <dsp:spPr>
        <a:xfrm>
          <a:off x="282876" y="183315"/>
          <a:ext cx="8064340" cy="366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8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CONTEXTO DE LOS CONVENIOS DE GESTIÓN</a:t>
          </a:r>
          <a:endParaRPr lang="es-PE" sz="2000" kern="1200" dirty="0">
            <a:solidFill>
              <a:schemeClr val="bg1"/>
            </a:solidFill>
          </a:endParaRPr>
        </a:p>
      </dsp:txBody>
      <dsp:txXfrm>
        <a:off x="282876" y="183315"/>
        <a:ext cx="8064340" cy="366468"/>
      </dsp:txXfrm>
    </dsp:sp>
    <dsp:sp modelId="{EA50B17B-40F8-4860-BD22-26E774368140}">
      <dsp:nvSpPr>
        <dsp:cNvPr id="0" name=""/>
        <dsp:cNvSpPr/>
      </dsp:nvSpPr>
      <dsp:spPr>
        <a:xfrm>
          <a:off x="53833" y="137506"/>
          <a:ext cx="458086" cy="4580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AED31E-4F03-4313-ADC2-507F8E0BB0D2}">
      <dsp:nvSpPr>
        <dsp:cNvPr id="0" name=""/>
        <dsp:cNvSpPr/>
      </dsp:nvSpPr>
      <dsp:spPr>
        <a:xfrm>
          <a:off x="614746" y="733340"/>
          <a:ext cx="7732470" cy="366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8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DIAGNÓSTICO DE LOS CONVENIOS DE GESTIÓN</a:t>
          </a:r>
          <a:endParaRPr lang="es-PE" sz="2000" kern="1200" dirty="0">
            <a:solidFill>
              <a:schemeClr val="bg1"/>
            </a:solidFill>
          </a:endParaRPr>
        </a:p>
      </dsp:txBody>
      <dsp:txXfrm>
        <a:off x="614746" y="733340"/>
        <a:ext cx="7732470" cy="366468"/>
      </dsp:txXfrm>
    </dsp:sp>
    <dsp:sp modelId="{75213827-6528-4BA3-8CBD-2321F5FDEF3C}">
      <dsp:nvSpPr>
        <dsp:cNvPr id="0" name=""/>
        <dsp:cNvSpPr/>
      </dsp:nvSpPr>
      <dsp:spPr>
        <a:xfrm>
          <a:off x="385703" y="687532"/>
          <a:ext cx="458086" cy="4580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90453E-7691-4D99-9D1E-595C30BC5807}">
      <dsp:nvSpPr>
        <dsp:cNvPr id="0" name=""/>
        <dsp:cNvSpPr/>
      </dsp:nvSpPr>
      <dsp:spPr>
        <a:xfrm>
          <a:off x="796610" y="1282963"/>
          <a:ext cx="7550606" cy="366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8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PLAN DE TRABAJO 2017</a:t>
          </a:r>
          <a:endParaRPr lang="es-PE" sz="2000" kern="1200" dirty="0">
            <a:solidFill>
              <a:schemeClr val="bg1"/>
            </a:solidFill>
          </a:endParaRPr>
        </a:p>
      </dsp:txBody>
      <dsp:txXfrm>
        <a:off x="796610" y="1282963"/>
        <a:ext cx="7550606" cy="366468"/>
      </dsp:txXfrm>
    </dsp:sp>
    <dsp:sp modelId="{405A3505-4D40-4FD1-A01C-E91DF814BFE1}">
      <dsp:nvSpPr>
        <dsp:cNvPr id="0" name=""/>
        <dsp:cNvSpPr/>
      </dsp:nvSpPr>
      <dsp:spPr>
        <a:xfrm>
          <a:off x="567567" y="1237155"/>
          <a:ext cx="458086" cy="4580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8A3C26-D08F-47A8-ABA0-0C5622202A9F}">
      <dsp:nvSpPr>
        <dsp:cNvPr id="0" name=""/>
        <dsp:cNvSpPr/>
      </dsp:nvSpPr>
      <dsp:spPr>
        <a:xfrm>
          <a:off x="908510" y="1838325"/>
          <a:ext cx="7492539" cy="366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8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REESTRUCTURACIÓN</a:t>
          </a:r>
          <a:r>
            <a:rPr lang="es-PE" sz="2000" b="0" kern="1200" dirty="0" smtClean="0">
              <a:solidFill>
                <a:schemeClr val="bg1"/>
              </a:solidFill>
            </a:rPr>
            <a:t> </a:t>
          </a:r>
          <a:r>
            <a:rPr lang="es-PE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DIRECTIVA</a:t>
          </a:r>
          <a:r>
            <a:rPr lang="es-PE" sz="2000" b="0" kern="1200" dirty="0" smtClean="0">
              <a:solidFill>
                <a:schemeClr val="bg1"/>
              </a:solidFill>
            </a:rPr>
            <a:t> </a:t>
          </a:r>
          <a:r>
            <a:rPr lang="es-PE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ADMINISTRATIVA</a:t>
          </a:r>
          <a:endParaRPr lang="es-PE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8510" y="1838325"/>
        <a:ext cx="7492539" cy="366468"/>
      </dsp:txXfrm>
    </dsp:sp>
    <dsp:sp modelId="{6C898B00-D5DA-468D-B5A4-AAEE05923E36}">
      <dsp:nvSpPr>
        <dsp:cNvPr id="0" name=""/>
        <dsp:cNvSpPr/>
      </dsp:nvSpPr>
      <dsp:spPr>
        <a:xfrm>
          <a:off x="625634" y="1787180"/>
          <a:ext cx="458086" cy="4580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86B2-F2BA-40C6-A7B4-FAC60F1C7F78}">
      <dsp:nvSpPr>
        <dsp:cNvPr id="0" name=""/>
        <dsp:cNvSpPr/>
      </dsp:nvSpPr>
      <dsp:spPr>
        <a:xfrm>
          <a:off x="796610" y="2383015"/>
          <a:ext cx="7550606" cy="366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8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DISTRIBUCIÓN DE</a:t>
          </a:r>
          <a:r>
            <a:rPr lang="es-PE" sz="2000" b="1" kern="1200" dirty="0" smtClean="0">
              <a:solidFill>
                <a:schemeClr val="bg1"/>
              </a:solidFill>
            </a:rPr>
            <a:t> </a:t>
          </a:r>
          <a:r>
            <a:rPr lang="es-PE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INDICADORES</a:t>
          </a:r>
        </a:p>
      </dsp:txBody>
      <dsp:txXfrm>
        <a:off x="796610" y="2383015"/>
        <a:ext cx="7550606" cy="366468"/>
      </dsp:txXfrm>
    </dsp:sp>
    <dsp:sp modelId="{3738C6E3-B202-48DD-AC16-416AEC86F840}">
      <dsp:nvSpPr>
        <dsp:cNvPr id="0" name=""/>
        <dsp:cNvSpPr/>
      </dsp:nvSpPr>
      <dsp:spPr>
        <a:xfrm>
          <a:off x="567567" y="2337206"/>
          <a:ext cx="458086" cy="4580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E28F27-1902-4D42-A3E5-A848907E3257}">
      <dsp:nvSpPr>
        <dsp:cNvPr id="0" name=""/>
        <dsp:cNvSpPr/>
      </dsp:nvSpPr>
      <dsp:spPr>
        <a:xfrm>
          <a:off x="614746" y="2932638"/>
          <a:ext cx="7732470" cy="366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8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METODOLOGÍA DE EVALUACIÓN Y ENTREGA ECONÓMICA</a:t>
          </a:r>
        </a:p>
      </dsp:txBody>
      <dsp:txXfrm>
        <a:off x="614746" y="2932638"/>
        <a:ext cx="7732470" cy="366468"/>
      </dsp:txXfrm>
    </dsp:sp>
    <dsp:sp modelId="{AC24C23B-A34D-4EDF-AF69-CF3397C4CAED}">
      <dsp:nvSpPr>
        <dsp:cNvPr id="0" name=""/>
        <dsp:cNvSpPr/>
      </dsp:nvSpPr>
      <dsp:spPr>
        <a:xfrm>
          <a:off x="385703" y="2886829"/>
          <a:ext cx="458086" cy="4580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9BC756-90CA-4534-8408-E0EE0D4A90EB}">
      <dsp:nvSpPr>
        <dsp:cNvPr id="0" name=""/>
        <dsp:cNvSpPr/>
      </dsp:nvSpPr>
      <dsp:spPr>
        <a:xfrm>
          <a:off x="282876" y="3482664"/>
          <a:ext cx="8064340" cy="366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8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CRONOGRAMA DE EVALUACIÓN</a:t>
          </a:r>
        </a:p>
      </dsp:txBody>
      <dsp:txXfrm>
        <a:off x="282876" y="3482664"/>
        <a:ext cx="8064340" cy="366468"/>
      </dsp:txXfrm>
    </dsp:sp>
    <dsp:sp modelId="{FEC1A370-328A-4507-9F6E-57DA23876043}">
      <dsp:nvSpPr>
        <dsp:cNvPr id="0" name=""/>
        <dsp:cNvSpPr/>
      </dsp:nvSpPr>
      <dsp:spPr>
        <a:xfrm>
          <a:off x="53833" y="3436855"/>
          <a:ext cx="458086" cy="4580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B0ADE-1CC7-4FB7-B887-6A03B0334627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44538"/>
            <a:ext cx="6515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08456-0357-435E-A886-F4EFA47D1F8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02130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41288" y="744538"/>
            <a:ext cx="6515100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08456-0357-435E-A886-F4EFA47D1F80}" type="slidenum">
              <a:rPr lang="es-PE" smtClean="0"/>
              <a:t>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27830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41288" y="744538"/>
            <a:ext cx="6515100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08456-0357-435E-A886-F4EFA47D1F80}" type="slidenum">
              <a:rPr lang="es-PE" smtClean="0"/>
              <a:t>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27830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45119" y="2236951"/>
            <a:ext cx="10711338" cy="154352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90238" y="4080510"/>
            <a:ext cx="8821103" cy="184023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3AF1C-609A-4095-8046-C09B716B385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D8BF1-2BA3-49CB-88E3-113D8135C398}" type="slidenum">
              <a:rPr lang="es-PE" smtClean="0"/>
              <a:t>‹Nº›</a:t>
            </a:fld>
            <a:endParaRPr lang="es-PE"/>
          </a:p>
        </p:txBody>
      </p:sp>
      <p:grpSp>
        <p:nvGrpSpPr>
          <p:cNvPr id="7" name="8 Grupo"/>
          <p:cNvGrpSpPr>
            <a:grpSpLocks/>
          </p:cNvGrpSpPr>
          <p:nvPr/>
        </p:nvGrpSpPr>
        <p:grpSpPr bwMode="auto">
          <a:xfrm>
            <a:off x="21878" y="46673"/>
            <a:ext cx="12553444" cy="6279119"/>
            <a:chOff x="16447" y="44624"/>
            <a:chExt cx="9108503" cy="5979631"/>
          </a:xfrm>
        </p:grpSpPr>
        <p:pic>
          <p:nvPicPr>
            <p:cNvPr id="8" name="Imagen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9"/>
            <a:stretch>
              <a:fillRect/>
            </a:stretch>
          </p:blipFill>
          <p:spPr bwMode="auto">
            <a:xfrm>
              <a:off x="16447" y="44624"/>
              <a:ext cx="9108503" cy="5979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006" t="65622" b="-2"/>
            <a:stretch>
              <a:fillRect/>
            </a:stretch>
          </p:blipFill>
          <p:spPr bwMode="auto">
            <a:xfrm>
              <a:off x="2960914" y="1075476"/>
              <a:ext cx="2549894" cy="2276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n 8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552" t="66388" b="2"/>
            <a:stretch>
              <a:fillRect/>
            </a:stretch>
          </p:blipFill>
          <p:spPr bwMode="auto">
            <a:xfrm>
              <a:off x="4746170" y="1484784"/>
              <a:ext cx="2500159" cy="2225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n 8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244" t="64330" b="-2"/>
            <a:stretch>
              <a:fillRect/>
            </a:stretch>
          </p:blipFill>
          <p:spPr bwMode="auto">
            <a:xfrm>
              <a:off x="3918856" y="2362848"/>
              <a:ext cx="2528055" cy="2361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n 8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15" t="21382" r="23529" b="23953"/>
            <a:stretch>
              <a:fillRect/>
            </a:stretch>
          </p:blipFill>
          <p:spPr bwMode="auto">
            <a:xfrm>
              <a:off x="5077642" y="1105249"/>
              <a:ext cx="3867151" cy="3619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agen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51" t="69850" r="71785" b="19479"/>
            <a:stretch>
              <a:fillRect/>
            </a:stretch>
          </p:blipFill>
          <p:spPr bwMode="auto">
            <a:xfrm>
              <a:off x="565330" y="4894075"/>
              <a:ext cx="1863893" cy="706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" name="15 Grupo"/>
            <p:cNvGrpSpPr>
              <a:grpSpLocks/>
            </p:cNvGrpSpPr>
            <p:nvPr userDrawn="1"/>
          </p:nvGrpSpPr>
          <p:grpSpPr bwMode="auto">
            <a:xfrm>
              <a:off x="5769793" y="116632"/>
              <a:ext cx="3282950" cy="348615"/>
              <a:chOff x="33107" y="21816"/>
              <a:chExt cx="3282950" cy="348615"/>
            </a:xfrm>
          </p:grpSpPr>
          <p:pic>
            <p:nvPicPr>
              <p:cNvPr id="15" name="16 Imagen" descr="FORMATO DOCUMENTO PLANTILLA"/>
              <p:cNvPicPr>
                <a:picLocks noChangeAspect="1" noChangeArrowheads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107" y="21816"/>
                <a:ext cx="3175000" cy="3416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Text Box 6"/>
              <p:cNvSpPr txBox="1">
                <a:spLocks noChangeArrowheads="1"/>
              </p:cNvSpPr>
              <p:nvPr userDrawn="1"/>
            </p:nvSpPr>
            <p:spPr bwMode="auto">
              <a:xfrm>
                <a:off x="1419888" y="27590"/>
                <a:ext cx="1896944" cy="342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upright="1"/>
              <a:lstStyle/>
              <a:p>
                <a:pPr>
                  <a:spcAft>
                    <a:spcPts val="0"/>
                  </a:spcAft>
                  <a:tabLst>
                    <a:tab pos="2806065" algn="ctr"/>
                    <a:tab pos="5612130" algn="r"/>
                  </a:tabLst>
                  <a:defRPr/>
                </a:pPr>
                <a:r>
                  <a:rPr lang="es-PE" sz="800" b="1" dirty="0">
                    <a:solidFill>
                      <a:srgbClr val="FFFFFF"/>
                    </a:solidFill>
                    <a:latin typeface="Arial"/>
                    <a:ea typeface="MS Mincho"/>
                    <a:cs typeface="BerlinSansFB-Reg"/>
                  </a:rPr>
                  <a:t>Oficina General de Planeamiento, Presupuesto Y Modernización</a:t>
                </a:r>
                <a:endParaRPr lang="es-PE" sz="950" dirty="0">
                  <a:latin typeface="Verdana"/>
                  <a:ea typeface="MS Mincho"/>
                  <a:cs typeface="BerlinSansFB-Reg"/>
                </a:endParaRPr>
              </a:p>
              <a:p>
                <a:pPr>
                  <a:spcAft>
                    <a:spcPts val="0"/>
                  </a:spcAft>
                  <a:defRPr/>
                </a:pPr>
                <a:r>
                  <a:rPr lang="es-PE" sz="950" dirty="0">
                    <a:latin typeface="Verdana"/>
                    <a:ea typeface="MS Mincho"/>
                    <a:cs typeface="BerlinSansFB-Reg"/>
                  </a:rPr>
                  <a:t> 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6263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3AF1C-609A-4095-8046-C09B716B385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D8BF1-2BA3-49CB-88E3-113D8135C39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0014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9136143" y="288373"/>
            <a:ext cx="2835355" cy="61441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30079" y="288373"/>
            <a:ext cx="8296036" cy="61441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3AF1C-609A-4095-8046-C09B716B385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D8BF1-2BA3-49CB-88E3-113D8135C39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19461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9" y="1440183"/>
            <a:ext cx="10816351" cy="2023586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5119" y="3680460"/>
            <a:ext cx="8821103" cy="184023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E" smtClean="0">
                <a:solidFill>
                  <a:srgbClr val="000000"/>
                </a:solidFill>
              </a:rPr>
              <a:t>23/09/2015</a:t>
            </a:r>
            <a:endParaRPr lang="es-P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A52F-98BA-485C-95C3-A82B9E60C36A}" type="slidenum">
              <a:rPr lang="es-PE" smtClean="0">
                <a:solidFill>
                  <a:srgbClr val="000000"/>
                </a:solidFill>
              </a:rPr>
              <a:pPr/>
              <a:t>‹Nº›</a:t>
            </a:fld>
            <a:endParaRPr lang="es-PE">
              <a:solidFill>
                <a:srgbClr val="00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945119" y="3568449"/>
            <a:ext cx="10816351" cy="166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E" smtClean="0">
                <a:solidFill>
                  <a:srgbClr val="000000"/>
                </a:solidFill>
              </a:rPr>
              <a:t>23/09/2015</a:t>
            </a:r>
            <a:endParaRPr lang="es-P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A52F-98BA-485C-95C3-A82B9E60C36A}" type="slidenum">
              <a:rPr lang="es-PE" smtClean="0">
                <a:solidFill>
                  <a:srgbClr val="D1282E"/>
                </a:solidFill>
              </a:rPr>
              <a:pPr/>
              <a:t>‹Nº›</a:t>
            </a:fld>
            <a:endParaRPr lang="es-PE">
              <a:solidFill>
                <a:srgbClr val="D1282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439" y="2480311"/>
            <a:ext cx="10711338" cy="2310289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39" y="4858207"/>
            <a:ext cx="10711338" cy="157519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E" smtClean="0">
                <a:solidFill>
                  <a:srgbClr val="000000"/>
                </a:solidFill>
              </a:rPr>
              <a:t>23/09/2015</a:t>
            </a:r>
            <a:endParaRPr lang="es-P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A52F-98BA-485C-95C3-A82B9E60C36A}" type="slidenum">
              <a:rPr lang="es-PE" smtClean="0">
                <a:solidFill>
                  <a:srgbClr val="D1282E"/>
                </a:solidFill>
              </a:rPr>
              <a:pPr/>
              <a:t>‹Nº›</a:t>
            </a:fld>
            <a:endParaRPr lang="es-PE">
              <a:solidFill>
                <a:srgbClr val="D1282E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008127" y="4829407"/>
            <a:ext cx="10816351" cy="166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0078" y="1757020"/>
            <a:ext cx="5565696" cy="49542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5801" y="1757020"/>
            <a:ext cx="5565696" cy="49542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E" smtClean="0">
                <a:solidFill>
                  <a:srgbClr val="000000"/>
                </a:solidFill>
              </a:rPr>
              <a:t>23/09/2015</a:t>
            </a:r>
            <a:endParaRPr lang="es-P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A52F-98BA-485C-95C3-A82B9E60C36A}" type="slidenum">
              <a:rPr lang="es-PE" smtClean="0">
                <a:solidFill>
                  <a:srgbClr val="D1282E"/>
                </a:solidFill>
              </a:rPr>
              <a:pPr/>
              <a:t>‹Nº›</a:t>
            </a:fld>
            <a:endParaRPr lang="es-PE">
              <a:solidFill>
                <a:srgbClr val="D1282E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79" y="1760223"/>
            <a:ext cx="5418678" cy="671750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79" y="2560320"/>
            <a:ext cx="5418678" cy="41488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2819" y="1760223"/>
            <a:ext cx="5418678" cy="671750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2819" y="2560320"/>
            <a:ext cx="5418678" cy="41488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E" smtClean="0">
                <a:solidFill>
                  <a:srgbClr val="000000"/>
                </a:solidFill>
              </a:rPr>
              <a:t>23/09/2015</a:t>
            </a:r>
            <a:endParaRPr lang="es-PE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A52F-98BA-485C-95C3-A82B9E60C36A}" type="slidenum">
              <a:rPr lang="es-PE" smtClean="0">
                <a:solidFill>
                  <a:srgbClr val="D1282E"/>
                </a:solidFill>
              </a:rPr>
              <a:pPr/>
              <a:t>‹Nº›</a:t>
            </a:fld>
            <a:endParaRPr lang="es-PE">
              <a:solidFill>
                <a:srgbClr val="D1282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829025" y="4247985"/>
            <a:ext cx="4944618" cy="10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E" smtClean="0">
                <a:solidFill>
                  <a:srgbClr val="000000"/>
                </a:solidFill>
              </a:rPr>
              <a:t>23/09/2015</a:t>
            </a:r>
            <a:endParaRPr lang="es-PE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A52F-98BA-485C-95C3-A82B9E60C36A}" type="slidenum">
              <a:rPr lang="es-PE" smtClean="0">
                <a:solidFill>
                  <a:srgbClr val="D1282E"/>
                </a:solidFill>
              </a:rPr>
              <a:pPr/>
              <a:t>‹Nº›</a:t>
            </a:fld>
            <a:endParaRPr lang="es-PE">
              <a:solidFill>
                <a:srgbClr val="D1282E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E" smtClean="0">
                <a:solidFill>
                  <a:srgbClr val="000000"/>
                </a:solidFill>
              </a:rPr>
              <a:t>23/09/2015</a:t>
            </a:r>
            <a:endParaRPr lang="es-PE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A52F-98BA-485C-95C3-A82B9E60C36A}" type="slidenum">
              <a:rPr lang="es-PE" smtClean="0">
                <a:solidFill>
                  <a:srgbClr val="D1282E"/>
                </a:solidFill>
              </a:rPr>
              <a:pPr/>
              <a:t>‹Nº›</a:t>
            </a:fld>
            <a:endParaRPr lang="es-PE">
              <a:solidFill>
                <a:srgbClr val="D1282E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79" y="831684"/>
            <a:ext cx="2948768" cy="1324966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5513" y="831684"/>
            <a:ext cx="7875985" cy="585673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80" y="2237080"/>
            <a:ext cx="2948768" cy="445579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E" smtClean="0">
                <a:solidFill>
                  <a:srgbClr val="000000"/>
                </a:solidFill>
              </a:rPr>
              <a:t>23/09/2015</a:t>
            </a:r>
            <a:endParaRPr lang="es-P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A52F-98BA-485C-95C3-A82B9E60C36A}" type="slidenum">
              <a:rPr lang="es-PE" smtClean="0">
                <a:solidFill>
                  <a:srgbClr val="D1282E"/>
                </a:solidFill>
              </a:rPr>
              <a:pPr/>
              <a:t>‹Nº›</a:t>
            </a:fld>
            <a:endParaRPr lang="es-PE">
              <a:solidFill>
                <a:srgbClr val="D1282E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897039" y="3758958"/>
            <a:ext cx="5856732" cy="218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3AF1C-609A-4095-8046-C09B716B385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D8BF1-2BA3-49CB-88E3-113D8135C39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463540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79" y="832104"/>
            <a:ext cx="2952881" cy="1328166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39522" y="880115"/>
            <a:ext cx="8136988" cy="5775478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79" y="2240280"/>
            <a:ext cx="2948768" cy="445495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E" smtClean="0">
                <a:solidFill>
                  <a:srgbClr val="000000"/>
                </a:solidFill>
              </a:rPr>
              <a:t>23/09/2015</a:t>
            </a:r>
            <a:endParaRPr lang="es-P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A52F-98BA-485C-95C3-A82B9E60C36A}" type="slidenum">
              <a:rPr lang="es-PE" smtClean="0">
                <a:solidFill>
                  <a:srgbClr val="000000"/>
                </a:solidFill>
              </a:rPr>
              <a:pPr/>
              <a:t>‹Nº›</a:t>
            </a:fld>
            <a:endParaRPr lang="es-P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E" smtClean="0">
                <a:solidFill>
                  <a:srgbClr val="000000"/>
                </a:solidFill>
              </a:rPr>
              <a:t>23/09/2015</a:t>
            </a:r>
            <a:endParaRPr lang="es-P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A52F-98BA-485C-95C3-A82B9E60C36A}" type="slidenum">
              <a:rPr lang="es-PE" smtClean="0">
                <a:solidFill>
                  <a:srgbClr val="D1282E"/>
                </a:solidFill>
              </a:rPr>
              <a:pPr/>
              <a:t>‹Nº›</a:t>
            </a:fld>
            <a:endParaRPr lang="es-PE">
              <a:solidFill>
                <a:srgbClr val="D1282E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36143" y="640080"/>
            <a:ext cx="2835355" cy="6160770"/>
          </a:xfrm>
        </p:spPr>
        <p:txBody>
          <a:bodyPr vert="eaVert" anchor="b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0079" y="640080"/>
            <a:ext cx="8296036" cy="616077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PE" smtClean="0">
                <a:solidFill>
                  <a:srgbClr val="000000"/>
                </a:solidFill>
              </a:rPr>
              <a:t>23/09/2015</a:t>
            </a:r>
            <a:endParaRPr lang="es-P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EA52F-98BA-485C-95C3-A82B9E60C36A}" type="slidenum">
              <a:rPr lang="es-PE" smtClean="0">
                <a:solidFill>
                  <a:srgbClr val="D1282E"/>
                </a:solidFill>
              </a:rPr>
              <a:pPr/>
              <a:t>‹Nº›</a:t>
            </a:fld>
            <a:endParaRPr lang="es-PE">
              <a:solidFill>
                <a:srgbClr val="D1282E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95439" y="4627249"/>
            <a:ext cx="10711338" cy="143017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95439" y="3052049"/>
            <a:ext cx="10711338" cy="157519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3AF1C-609A-4095-8046-C09B716B385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D8BF1-2BA3-49CB-88E3-113D8135C39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59816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30078" y="1680210"/>
            <a:ext cx="5565696" cy="475226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405801" y="1680210"/>
            <a:ext cx="5565696" cy="475226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3AF1C-609A-4095-8046-C09B716B385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D8BF1-2BA3-49CB-88E3-113D8135C39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38826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30079" y="1611872"/>
            <a:ext cx="5567884" cy="6717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30079" y="2283619"/>
            <a:ext cx="5567884" cy="41488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401428" y="1611872"/>
            <a:ext cx="5570071" cy="6717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401428" y="2283619"/>
            <a:ext cx="5570071" cy="41488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3AF1C-609A-4095-8046-C09B716B385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D8BF1-2BA3-49CB-88E3-113D8135C39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48361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3AF1C-609A-4095-8046-C09B716B385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D8BF1-2BA3-49CB-88E3-113D8135C39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41902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3AF1C-609A-4095-8046-C09B716B385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D8BF1-2BA3-49CB-88E3-113D8135C39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51557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30082" y="286706"/>
            <a:ext cx="4145831" cy="12201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926867" y="286703"/>
            <a:ext cx="7044630" cy="614576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30082" y="1506859"/>
            <a:ext cx="4145831" cy="49256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3AF1C-609A-4095-8046-C09B716B385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D8BF1-2BA3-49CB-88E3-113D8135C39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34788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69998" y="5040630"/>
            <a:ext cx="7560945" cy="595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469998" y="643414"/>
            <a:ext cx="7560945" cy="43205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469998" y="5635705"/>
            <a:ext cx="7560945" cy="8451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3AF1C-609A-4095-8046-C09B716B385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D8BF1-2BA3-49CB-88E3-113D8135C39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7840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0079" y="288370"/>
            <a:ext cx="11341418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E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0079" y="1680210"/>
            <a:ext cx="11341418" cy="475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E" smtClean="0"/>
              <a:t>Haga clic para modificar el estilo de texto del patrón</a:t>
            </a:r>
          </a:p>
          <a:p>
            <a:pPr lvl="1"/>
            <a:r>
              <a:rPr lang="es-ES" altLang="es-PE" smtClean="0"/>
              <a:t>Segundo nivel</a:t>
            </a:r>
          </a:p>
          <a:p>
            <a:pPr lvl="2"/>
            <a:r>
              <a:rPr lang="es-ES" altLang="es-PE" smtClean="0"/>
              <a:t>Tercer nivel</a:t>
            </a:r>
          </a:p>
          <a:p>
            <a:pPr lvl="3"/>
            <a:r>
              <a:rPr lang="es-ES" altLang="es-PE" smtClean="0"/>
              <a:t>Cuarto nivel</a:t>
            </a:r>
          </a:p>
          <a:p>
            <a:pPr lvl="4"/>
            <a:r>
              <a:rPr lang="es-ES" altLang="es-PE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30078" y="6557489"/>
            <a:ext cx="2940368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62A3AF1C-609A-4095-8046-C09B716B385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305540" y="6557489"/>
            <a:ext cx="3990499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P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31129" y="6557489"/>
            <a:ext cx="2940368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2FD8BF1-2BA3-49CB-88E3-113D8135C398}" type="slidenum">
              <a:rPr lang="es-PE" smtClean="0"/>
              <a:t>‹Nº›</a:t>
            </a:fld>
            <a:endParaRPr lang="es-PE"/>
          </a:p>
        </p:txBody>
      </p:sp>
      <p:pic>
        <p:nvPicPr>
          <p:cNvPr id="7" name="6 Imagen" descr="FORMATO DOCUMENTO PLANTILLA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447" y="191806"/>
            <a:ext cx="4456576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0123591" y="198474"/>
            <a:ext cx="2612202" cy="36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upright="1"/>
          <a:lstStyle/>
          <a:p>
            <a:pPr>
              <a:spcAft>
                <a:spcPts val="0"/>
              </a:spcAft>
              <a:tabLst>
                <a:tab pos="2806065" algn="ctr"/>
                <a:tab pos="5612130" algn="r"/>
              </a:tabLst>
              <a:defRPr/>
            </a:pPr>
            <a:r>
              <a:rPr lang="es-PE" sz="800" b="1" dirty="0">
                <a:solidFill>
                  <a:srgbClr val="FFFFFF"/>
                </a:solidFill>
                <a:latin typeface="Arial"/>
                <a:ea typeface="MS Mincho"/>
                <a:cs typeface="BerlinSansFB-Reg"/>
              </a:rPr>
              <a:t>Oficina General de Planeamiento, Presupuesto Y Modernización</a:t>
            </a:r>
            <a:endParaRPr lang="es-PE" sz="950" dirty="0">
              <a:latin typeface="Verdana"/>
              <a:ea typeface="MS Mincho"/>
              <a:cs typeface="BerlinSansFB-Reg"/>
            </a:endParaRPr>
          </a:p>
          <a:p>
            <a:pPr>
              <a:spcAft>
                <a:spcPts val="0"/>
              </a:spcAft>
              <a:defRPr/>
            </a:pPr>
            <a:r>
              <a:rPr lang="es-PE" sz="950" dirty="0">
                <a:latin typeface="Verdana"/>
                <a:ea typeface="MS Mincho"/>
                <a:cs typeface="BerlinSansFB-Reg"/>
              </a:rPr>
              <a:t> </a:t>
            </a:r>
          </a:p>
        </p:txBody>
      </p:sp>
      <p:sp>
        <p:nvSpPr>
          <p:cNvPr id="9" name="8 Rectángulo"/>
          <p:cNvSpPr/>
          <p:nvPr/>
        </p:nvSpPr>
        <p:spPr>
          <a:xfrm>
            <a:off x="6297" y="753774"/>
            <a:ext cx="12601575" cy="12477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28000">
                <a:schemeClr val="accent5">
                  <a:tint val="44500"/>
                  <a:satMod val="160000"/>
                </a:schemeClr>
              </a:gs>
              <a:gs pos="86000">
                <a:schemeClr val="accent5">
                  <a:tint val="23500"/>
                  <a:satMod val="160000"/>
                  <a:alpha val="7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" y="231825"/>
            <a:ext cx="12601575" cy="24003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0079" y="560070"/>
            <a:ext cx="11341418" cy="1040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79" y="1680210"/>
            <a:ext cx="11341418" cy="5120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" y="0"/>
            <a:ext cx="12601575" cy="384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079" y="19203"/>
            <a:ext cx="3990499" cy="345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2A3AF1C-609A-4095-8046-C09B716B3855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25592" y="19203"/>
            <a:ext cx="5670708" cy="345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01313" y="19203"/>
            <a:ext cx="1470184" cy="345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22FD8BF1-2BA3-49CB-88E3-113D8135C398}" type="slidenum">
              <a:rPr lang="es-PE" smtClean="0"/>
              <a:t>‹Nº›</a:t>
            </a:fld>
            <a:endParaRPr 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10.wmf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681"/>
          <a:stretch/>
        </p:blipFill>
        <p:spPr>
          <a:xfrm>
            <a:off x="0" y="56258"/>
            <a:ext cx="2460874" cy="989699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87" b="95397" l="948" r="88152">
                        <a14:foregroundMark x1="43365" y1="15481" x2="43365" y2="15481"/>
                        <a14:foregroundMark x1="44076" y1="24686" x2="44076" y2="2468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51"/>
          <a:stretch/>
        </p:blipFill>
        <p:spPr bwMode="auto">
          <a:xfrm>
            <a:off x="2941347" y="2833980"/>
            <a:ext cx="6846969" cy="318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857233" y="1390053"/>
            <a:ext cx="110151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CONVENIOS DE GESTIÓN PARA LA ASIGNACIÓN DE LA ENTREGA ECONÓMICA EN EL MARCO DEL ART. 15 DEL DL 1153 </a:t>
            </a:r>
          </a:p>
          <a:p>
            <a:pPr algn="ctr"/>
            <a:r>
              <a:rPr lang="es-P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Por cumplimiento de metas institucionales, indicadores de desempeño y  compromisos de mejora </a:t>
            </a:r>
            <a:endParaRPr lang="es-P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1485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4775166"/>
              </p:ext>
            </p:extLst>
          </p:nvPr>
        </p:nvGraphicFramePr>
        <p:xfrm>
          <a:off x="1044203" y="216074"/>
          <a:ext cx="10657184" cy="6758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r:id="rId3" imgW="17821800" imgH="13636440" progId="">
                  <p:embed/>
                </p:oleObj>
              </mc:Choice>
              <mc:Fallback>
                <p:oleObj r:id="rId3" imgW="17821800" imgH="1363644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4203" y="216074"/>
                        <a:ext cx="10657184" cy="67589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28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6141721"/>
              </p:ext>
            </p:extLst>
          </p:nvPr>
        </p:nvGraphicFramePr>
        <p:xfrm>
          <a:off x="1116211" y="197490"/>
          <a:ext cx="10513168" cy="6480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r:id="rId3" imgW="12540600" imgH="9069120" progId="">
                  <p:embed/>
                </p:oleObj>
              </mc:Choice>
              <mc:Fallback>
                <p:oleObj r:id="rId3" imgW="12540600" imgH="906912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211" y="197490"/>
                        <a:ext cx="10513168" cy="6480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433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Elipse"/>
          <p:cNvSpPr/>
          <p:nvPr/>
        </p:nvSpPr>
        <p:spPr>
          <a:xfrm>
            <a:off x="396131" y="300643"/>
            <a:ext cx="744255" cy="664029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125817"/>
              </p:ext>
            </p:extLst>
          </p:nvPr>
        </p:nvGraphicFramePr>
        <p:xfrm>
          <a:off x="2484363" y="1080170"/>
          <a:ext cx="7272808" cy="560538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955056"/>
                <a:gridCol w="2602842"/>
                <a:gridCol w="1718427"/>
                <a:gridCol w="996483"/>
              </a:tblGrid>
              <a:tr h="19956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u="none" strike="noStrike" dirty="0">
                          <a:effectLst/>
                        </a:rPr>
                        <a:t>FECHA</a:t>
                      </a:r>
                      <a:endParaRPr lang="es-PE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u="none" strike="noStrike">
                          <a:effectLst/>
                        </a:rPr>
                        <a:t>ACTIVIDAD</a:t>
                      </a:r>
                      <a:endParaRPr lang="es-PE" sz="105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u="none" strike="noStrike">
                          <a:effectLst/>
                        </a:rPr>
                        <a:t>RESPONSABLE</a:t>
                      </a:r>
                      <a:endParaRPr lang="es-PE" sz="105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u="none" strike="noStrike" dirty="0">
                          <a:effectLst/>
                        </a:rPr>
                        <a:t>Tiempo entre cada paso (días)</a:t>
                      </a:r>
                      <a:endParaRPr lang="es-PE" sz="105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3836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 dirty="0">
                          <a:effectLst/>
                        </a:rPr>
                        <a:t>Hasta el 28.02.18</a:t>
                      </a:r>
                      <a:endParaRPr lang="es-PE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050" u="none" strike="noStrike">
                          <a:effectLst/>
                        </a:rPr>
                        <a:t>Envío de la información de evaluación de los indicadores y compromisos de mejora, será a través del aplicativo web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Director General / Gerente Regional de Salud de los Gobiernos Regionales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-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</a:tr>
              <a:tr h="58059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050" u="none" strike="noStrike">
                          <a:effectLst/>
                        </a:rPr>
                        <a:t>Regularización del envío de datos HIS y de los Indicadores Hospitalarios a la OGTI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050" u="none" strike="noStrike" dirty="0">
                          <a:effectLst/>
                        </a:rPr>
                        <a:t>Directores Generales de Hospitales, Institutos y de las Direcciones de Redes de Lima Metropolitana</a:t>
                      </a:r>
                      <a:endParaRPr lang="es-PE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4373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Hasta el 20.03.18</a:t>
                      </a:r>
                      <a:endParaRPr lang="es-PE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050" u="none" strike="noStrike">
                          <a:effectLst/>
                        </a:rPr>
                        <a:t>Elaboración del Informe anual de evaluación de cumplimiento de las MI, ID y CM y remisión a la OGTI.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Áreas técnicas del MINSA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20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</a:tr>
              <a:tr h="40566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Hasta el 25.03.18</a:t>
                      </a:r>
                      <a:endParaRPr lang="es-PE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050" u="none" strike="noStrike">
                          <a:effectLst/>
                        </a:rPr>
                        <a:t>Registran los datos del cumplimiento de las MI, ID y CM en el aplicativo informático 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Áreas técnicas del MINSA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5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</a:tr>
              <a:tr h="4373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Hasta el 04.04.18</a:t>
                      </a:r>
                      <a:endParaRPr lang="es-PE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050" u="none" strike="noStrike">
                          <a:effectLst/>
                        </a:rPr>
                        <a:t>Publicación de los resultados preliminares de la evaluación de cumplimiento de las MI, ID y CM.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Oficina General de Tecnología de la Información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10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</a:tr>
              <a:tr h="4373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Del 05.04 hasta el 05.05.18</a:t>
                      </a:r>
                      <a:endParaRPr lang="es-PE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es-ES" sz="1050" u="none" strike="noStrike">
                          <a:effectLst/>
                        </a:rPr>
                        <a:t>Recepción de solicitudes de reconsideración sobre los resultados preliminares de evaluación a las áreas técnicas del MINSA. 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Director General / Gerente Regional de Salud de los Gobiernos Regionales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30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</a:tr>
              <a:tr h="58059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Directores Generales de Hospitales, Institutos y de las Direcciones de Redes de lima metropolitana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9406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Hasta el 04.06.18</a:t>
                      </a:r>
                      <a:endParaRPr lang="es-PE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050" u="none" strike="noStrike">
                          <a:effectLst/>
                        </a:rPr>
                        <a:t>Reuniones entre las partes para atender las reconsideraciones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Áreas técnicas del MINSA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30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</a:tr>
              <a:tr h="29406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050" u="none" strike="noStrike">
                          <a:effectLst/>
                        </a:rPr>
                        <a:t>Evaluación de las solicitudes de reconsideración.                       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7295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050" u="none" strike="noStrike">
                          <a:effectLst/>
                        </a:rPr>
                        <a:t>Emisión del Informe final correspondiente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4373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 dirty="0">
                          <a:effectLst/>
                        </a:rPr>
                        <a:t>Hasta el 09.06.18</a:t>
                      </a:r>
                      <a:endParaRPr lang="es-PE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050" u="none" strike="noStrike">
                          <a:effectLst/>
                        </a:rPr>
                        <a:t>Publicación de los resultados definitivos de la evaluación de cumplimiento de las MI, ID y CM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>
                          <a:effectLst/>
                        </a:rPr>
                        <a:t>OGTI</a:t>
                      </a:r>
                      <a:endParaRPr lang="es-PE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u="none" strike="noStrike" dirty="0">
                          <a:effectLst/>
                        </a:rPr>
                        <a:t>5</a:t>
                      </a:r>
                      <a:endParaRPr lang="es-PE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540" marR="7540" marT="7540" marB="0" anchor="ctr"/>
                </a:tc>
              </a:tr>
            </a:tbl>
          </a:graphicData>
        </a:graphic>
      </p:graphicFrame>
      <p:sp>
        <p:nvSpPr>
          <p:cNvPr id="7" name="2 CuadroTexto"/>
          <p:cNvSpPr txBox="1"/>
          <p:nvPr/>
        </p:nvSpPr>
        <p:spPr>
          <a:xfrm>
            <a:off x="672602" y="334945"/>
            <a:ext cx="11928973" cy="595424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r>
              <a:rPr lang="es-PE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s-PE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CRONOGRAMA DE EVALUACIÓN</a:t>
            </a:r>
            <a:endParaRPr lang="es-PE" sz="3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2"/>
          <p:cNvSpPr txBox="1"/>
          <p:nvPr/>
        </p:nvSpPr>
        <p:spPr>
          <a:xfrm>
            <a:off x="10045203" y="72058"/>
            <a:ext cx="2492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cap="all" spc="-5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DIRECCIÓN DE MONITOREO Y EVALUACIÓN DE LA GESTIÓN EN SALUD</a:t>
            </a:r>
          </a:p>
          <a:p>
            <a:pPr algn="ctr"/>
            <a:endParaRPr lang="es-ES" sz="1000" cap="all" spc="-58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5485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60227" y="2232298"/>
            <a:ext cx="94330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dirty="0" smtClean="0"/>
              <a:t>Conformación de Comisión de Trabajo cuya conducción estará a cargo de DGOS </a:t>
            </a:r>
            <a:r>
              <a:rPr lang="es-PE" dirty="0"/>
              <a:t>a través de la </a:t>
            </a:r>
            <a:r>
              <a:rPr lang="es-PE" dirty="0" smtClean="0"/>
              <a:t>DIMON.</a:t>
            </a:r>
            <a:endParaRPr lang="es-P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dirty="0"/>
              <a:t>Las direcciones y oficinas generales del MINSA, en la medida de sus funciones, brindarán un soporte a los procesos.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dirty="0" smtClean="0"/>
              <a:t>Cronograma </a:t>
            </a:r>
            <a:r>
              <a:rPr lang="es-PE" dirty="0"/>
              <a:t>de los procesos, el cual NO SERÁ NEGOCIABLE.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dirty="0"/>
              <a:t>Se incorporará el proceso de monitoreo y acompañamiento</a:t>
            </a:r>
            <a:r>
              <a:rPr lang="es-PE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dirty="0" smtClean="0"/>
              <a:t>Se han reducido 35% de indicadores en relación a 2016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dirty="0" smtClean="0"/>
              <a:t>Hay 02 indicadores nuevos y 02 se han modificado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dirty="0" smtClean="0"/>
              <a:t>No se ha considerado a SUSALUD como evaluador, se han incorporado 02 evaluadores nuevos (OGPPM y DGOS)</a:t>
            </a:r>
            <a:endParaRPr lang="es-P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dirty="0" smtClean="0"/>
              <a:t>Se </a:t>
            </a:r>
            <a:r>
              <a:rPr lang="es-PE" dirty="0"/>
              <a:t>tendrán reuniones (presenciales o virtuales) con cada una de las UE para </a:t>
            </a:r>
            <a:r>
              <a:rPr lang="es-PE" dirty="0" smtClean="0"/>
              <a:t>monitoreo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dirty="0" smtClean="0"/>
              <a:t>Se </a:t>
            </a:r>
            <a:r>
              <a:rPr lang="es-PE" dirty="0"/>
              <a:t>reduciría el tiempo del proceso en un 40% en relación a años anteriores.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dirty="0" smtClean="0"/>
              <a:t>Envío de información Compromisos de Mejora de forma virtual.</a:t>
            </a:r>
            <a:endParaRPr lang="es-PE" dirty="0"/>
          </a:p>
        </p:txBody>
      </p:sp>
      <p:sp>
        <p:nvSpPr>
          <p:cNvPr id="4" name="CuadroTexto 3"/>
          <p:cNvSpPr txBox="1"/>
          <p:nvPr/>
        </p:nvSpPr>
        <p:spPr>
          <a:xfrm>
            <a:off x="1404243" y="1008162"/>
            <a:ext cx="6696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 smtClean="0">
                <a:solidFill>
                  <a:srgbClr val="FF0000"/>
                </a:solidFill>
              </a:rPr>
              <a:t>CONCLUSIONES</a:t>
            </a:r>
            <a:r>
              <a:rPr lang="es-PE" sz="4000" dirty="0" smtClean="0">
                <a:solidFill>
                  <a:srgbClr val="FF0000"/>
                </a:solidFill>
              </a:rPr>
              <a:t>:</a:t>
            </a:r>
            <a:endParaRPr lang="es-PE" sz="4000" dirty="0">
              <a:solidFill>
                <a:srgbClr val="FF0000"/>
              </a:solidFill>
            </a:endParaRPr>
          </a:p>
        </p:txBody>
      </p:sp>
      <p:sp>
        <p:nvSpPr>
          <p:cNvPr id="6" name="CuadroTexto 2"/>
          <p:cNvSpPr txBox="1"/>
          <p:nvPr/>
        </p:nvSpPr>
        <p:spPr>
          <a:xfrm>
            <a:off x="10045203" y="72058"/>
            <a:ext cx="2492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cap="all" spc="-5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DIRECCIÓN DE MONITOREO Y EVALUACIÓN DE LA GESTIÓN EN SALUD</a:t>
            </a:r>
          </a:p>
          <a:p>
            <a:pPr algn="ctr"/>
            <a:endParaRPr lang="es-ES" sz="1000" cap="all" spc="-58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756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54570" y="4206645"/>
            <a:ext cx="3359594" cy="1370094"/>
          </a:xfrm>
        </p:spPr>
        <p:txBody>
          <a:bodyPr>
            <a:normAutofit fontScale="90000"/>
          </a:bodyPr>
          <a:lstStyle/>
          <a:p>
            <a:r>
              <a:rPr lang="es-PE" sz="6202" dirty="0"/>
              <a:t>GRACIAS</a:t>
            </a:r>
          </a:p>
        </p:txBody>
      </p:sp>
      <p:pic>
        <p:nvPicPr>
          <p:cNvPr id="3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23" y="349057"/>
            <a:ext cx="4572032" cy="49694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676" y="5629539"/>
            <a:ext cx="4892736" cy="1304729"/>
          </a:xfrm>
          <a:prstGeom prst="rect">
            <a:avLst/>
          </a:prstGeom>
        </p:spPr>
      </p:pic>
      <p:sp>
        <p:nvSpPr>
          <p:cNvPr id="6" name="CuadroTexto 2"/>
          <p:cNvSpPr txBox="1"/>
          <p:nvPr/>
        </p:nvSpPr>
        <p:spPr>
          <a:xfrm>
            <a:off x="2368911" y="344792"/>
            <a:ext cx="2492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cap="all" spc="-5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DIRECCIÓN DE MONITOREO Y EVALUACIÓN DE LA GESTIÓN EN SALUD</a:t>
            </a:r>
          </a:p>
          <a:p>
            <a:pPr algn="ctr"/>
            <a:endParaRPr lang="es-ES" sz="1000" cap="all" spc="-58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1979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260227" y="792138"/>
            <a:ext cx="2063877" cy="610813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r>
              <a:rPr lang="es-PE" sz="32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ÍNDICE</a:t>
            </a:r>
            <a:endParaRPr lang="es-PE" sz="32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4061525190"/>
              </p:ext>
            </p:extLst>
          </p:nvPr>
        </p:nvGraphicFramePr>
        <p:xfrm>
          <a:off x="2052315" y="1440210"/>
          <a:ext cx="8401050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11 Rectángulo"/>
          <p:cNvSpPr/>
          <p:nvPr/>
        </p:nvSpPr>
        <p:spPr>
          <a:xfrm>
            <a:off x="2146735" y="1402950"/>
            <a:ext cx="33762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es-E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11 Rectángulo"/>
          <p:cNvSpPr/>
          <p:nvPr/>
        </p:nvSpPr>
        <p:spPr>
          <a:xfrm>
            <a:off x="2484362" y="1969550"/>
            <a:ext cx="33762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es-E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11 Rectángulo"/>
          <p:cNvSpPr/>
          <p:nvPr/>
        </p:nvSpPr>
        <p:spPr>
          <a:xfrm>
            <a:off x="2686836" y="2535686"/>
            <a:ext cx="33762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es-E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11 Rectángulo"/>
          <p:cNvSpPr/>
          <p:nvPr/>
        </p:nvSpPr>
        <p:spPr>
          <a:xfrm>
            <a:off x="2706811" y="3069682"/>
            <a:ext cx="33762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endParaRPr lang="es-E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11 Rectángulo"/>
          <p:cNvSpPr/>
          <p:nvPr/>
        </p:nvSpPr>
        <p:spPr>
          <a:xfrm>
            <a:off x="2658291" y="3674584"/>
            <a:ext cx="33762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endParaRPr lang="es-E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11 Rectángulo"/>
          <p:cNvSpPr/>
          <p:nvPr/>
        </p:nvSpPr>
        <p:spPr>
          <a:xfrm>
            <a:off x="2489478" y="4180927"/>
            <a:ext cx="33762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</a:t>
            </a:r>
            <a:endParaRPr lang="es-E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11 Rectángulo"/>
          <p:cNvSpPr/>
          <p:nvPr/>
        </p:nvSpPr>
        <p:spPr>
          <a:xfrm>
            <a:off x="2171165" y="4741111"/>
            <a:ext cx="33762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7</a:t>
            </a:r>
            <a:endParaRPr lang="es-E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1" name="Imagen 3"/>
          <p:cNvPicPr>
            <a:picLocks noChangeAspect="1"/>
          </p:cNvPicPr>
          <p:nvPr/>
        </p:nvPicPr>
        <p:blipFill rotWithShape="1">
          <a:blip r:embed="rId7"/>
          <a:srcRect r="53489"/>
          <a:stretch/>
        </p:blipFill>
        <p:spPr>
          <a:xfrm>
            <a:off x="119894" y="84253"/>
            <a:ext cx="2160240" cy="50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5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58 Esquina doblada"/>
          <p:cNvSpPr/>
          <p:nvPr/>
        </p:nvSpPr>
        <p:spPr>
          <a:xfrm rot="10800000">
            <a:off x="6846758" y="5541579"/>
            <a:ext cx="304800" cy="382351"/>
          </a:xfrm>
          <a:prstGeom prst="foldedCorner">
            <a:avLst>
              <a:gd name="adj" fmla="val 45239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0" name="59 Esquina doblada"/>
          <p:cNvSpPr/>
          <p:nvPr/>
        </p:nvSpPr>
        <p:spPr>
          <a:xfrm rot="10800000">
            <a:off x="6804601" y="4930982"/>
            <a:ext cx="304800" cy="382351"/>
          </a:xfrm>
          <a:prstGeom prst="foldedCorner">
            <a:avLst>
              <a:gd name="adj" fmla="val 45239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1" name="60 Esquina doblada"/>
          <p:cNvSpPr/>
          <p:nvPr/>
        </p:nvSpPr>
        <p:spPr>
          <a:xfrm rot="10800000">
            <a:off x="6783110" y="4274094"/>
            <a:ext cx="304800" cy="382351"/>
          </a:xfrm>
          <a:prstGeom prst="foldedCorner">
            <a:avLst>
              <a:gd name="adj" fmla="val 45239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2" name="61 Esquina doblada"/>
          <p:cNvSpPr/>
          <p:nvPr/>
        </p:nvSpPr>
        <p:spPr>
          <a:xfrm rot="10800000">
            <a:off x="6777202" y="3605403"/>
            <a:ext cx="304800" cy="382351"/>
          </a:xfrm>
          <a:prstGeom prst="foldedCorner">
            <a:avLst>
              <a:gd name="adj" fmla="val 45239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3" name="62 Elipse"/>
          <p:cNvSpPr/>
          <p:nvPr/>
        </p:nvSpPr>
        <p:spPr>
          <a:xfrm>
            <a:off x="386521" y="514409"/>
            <a:ext cx="744255" cy="664029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4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9" r="9516" b="8319"/>
          <a:stretch/>
        </p:blipFill>
        <p:spPr bwMode="auto">
          <a:xfrm>
            <a:off x="5497264" y="1267388"/>
            <a:ext cx="1415629" cy="467584"/>
          </a:xfrm>
          <a:prstGeom prst="flowChartAlternateProces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855" y="1178438"/>
            <a:ext cx="953214" cy="68200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65 CuadroTexto"/>
          <p:cNvSpPr txBox="1"/>
          <p:nvPr/>
        </p:nvSpPr>
        <p:spPr>
          <a:xfrm>
            <a:off x="2648856" y="1808138"/>
            <a:ext cx="2196000" cy="764702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pPr algn="ctr"/>
            <a:r>
              <a:rPr lang="es-PE" sz="2100" dirty="0">
                <a:solidFill>
                  <a:srgbClr val="000000"/>
                </a:solidFill>
                <a:latin typeface="Tw Cen MT Condensed" panose="020B0606020104020203" pitchFamily="34" charset="0"/>
              </a:rPr>
              <a:t>META INSTITUCIONAL</a:t>
            </a:r>
          </a:p>
          <a:p>
            <a:pPr algn="ctr"/>
            <a:endParaRPr lang="es-PE" sz="2100" dirty="0">
              <a:solidFill>
                <a:srgbClr val="000000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67" name="66 CuadroTexto"/>
          <p:cNvSpPr txBox="1"/>
          <p:nvPr/>
        </p:nvSpPr>
        <p:spPr>
          <a:xfrm>
            <a:off x="4660833" y="1775645"/>
            <a:ext cx="2976332" cy="764702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pPr algn="ctr"/>
            <a:r>
              <a:rPr lang="es-PE" sz="2100" dirty="0">
                <a:solidFill>
                  <a:srgbClr val="000000"/>
                </a:solidFill>
                <a:latin typeface="Tw Cen MT Condensed" panose="020B0606020104020203" pitchFamily="34" charset="0"/>
              </a:rPr>
              <a:t>INDICADOR DE DESEMPEÑO</a:t>
            </a:r>
          </a:p>
          <a:p>
            <a:pPr algn="ctr"/>
            <a:endParaRPr lang="es-PE" sz="2100" dirty="0">
              <a:solidFill>
                <a:srgbClr val="000000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68" name="67 CuadroTexto"/>
          <p:cNvSpPr txBox="1"/>
          <p:nvPr/>
        </p:nvSpPr>
        <p:spPr>
          <a:xfrm>
            <a:off x="7151558" y="1775645"/>
            <a:ext cx="2880320" cy="764702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pPr algn="ctr"/>
            <a:r>
              <a:rPr lang="es-PE" sz="2100" dirty="0">
                <a:solidFill>
                  <a:srgbClr val="000000"/>
                </a:solidFill>
                <a:latin typeface="Tw Cen MT Condensed" panose="020B0606020104020203" pitchFamily="34" charset="0"/>
              </a:rPr>
              <a:t>COMPROMISO DE MEJORA</a:t>
            </a:r>
          </a:p>
          <a:p>
            <a:pPr algn="ctr"/>
            <a:endParaRPr lang="es-PE" sz="2100" dirty="0">
              <a:solidFill>
                <a:srgbClr val="000000"/>
              </a:solidFill>
              <a:latin typeface="Tw Cen MT Condensed" panose="020B0606020104020203" pitchFamily="34" charset="0"/>
            </a:endParaRPr>
          </a:p>
        </p:txBody>
      </p:sp>
      <p:pic>
        <p:nvPicPr>
          <p:cNvPr id="69" name="Picture 2" descr="C:\Program Files (x86)\Microsoft Office\MEDIA\CAGCAT10\j0195812.wmf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383" y="1164769"/>
            <a:ext cx="722987" cy="66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69 CuadroTexto"/>
          <p:cNvSpPr txBox="1"/>
          <p:nvPr/>
        </p:nvSpPr>
        <p:spPr>
          <a:xfrm>
            <a:off x="519186" y="573118"/>
            <a:ext cx="11928973" cy="595424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r>
              <a:rPr lang="es-PE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CONTEXTO DE LOS CONVENIOS DE GESTIÓN</a:t>
            </a:r>
            <a:endParaRPr lang="es-PE" sz="3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70 CuadroTexto"/>
          <p:cNvSpPr txBox="1"/>
          <p:nvPr/>
        </p:nvSpPr>
        <p:spPr>
          <a:xfrm>
            <a:off x="411956" y="2448322"/>
            <a:ext cx="11938923" cy="949368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r>
              <a:rPr lang="es-P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MARCO LEGAL DE LOS CONVENIOS DE GESTIÓN</a:t>
            </a:r>
          </a:p>
          <a:p>
            <a:r>
              <a:rPr lang="es-P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DL N° 1153 </a:t>
            </a:r>
            <a:r>
              <a:rPr lang="es-PE" sz="1600" dirty="0">
                <a:solidFill>
                  <a:schemeClr val="tx2">
                    <a:lumMod val="50000"/>
                  </a:schemeClr>
                </a:solidFill>
              </a:rPr>
              <a:t>(Artículo </a:t>
            </a:r>
            <a:r>
              <a:rPr lang="es-PE" sz="1600" dirty="0" smtClean="0">
                <a:solidFill>
                  <a:schemeClr val="tx2">
                    <a:lumMod val="50000"/>
                  </a:schemeClr>
                </a:solidFill>
              </a:rPr>
              <a:t>15°)     </a:t>
            </a:r>
            <a:r>
              <a:rPr lang="es-PE" sz="1600" dirty="0" smtClean="0">
                <a:solidFill>
                  <a:srgbClr val="000000"/>
                </a:solidFill>
              </a:rPr>
              <a:t>Aprueba asignación económica por cumplimiento de MI, ID y CM.</a:t>
            </a:r>
            <a:endParaRPr lang="es-PE" sz="1600" dirty="0">
              <a:solidFill>
                <a:srgbClr val="000000"/>
              </a:solidFill>
            </a:endParaRPr>
          </a:p>
          <a:p>
            <a:r>
              <a:rPr lang="es-PE" altLang="es-P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DS </a:t>
            </a:r>
            <a:r>
              <a:rPr lang="es-PE" altLang="es-PE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N° </a:t>
            </a:r>
            <a:r>
              <a:rPr lang="es-PE" altLang="es-P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0116-2014-EF</a:t>
            </a:r>
            <a:r>
              <a:rPr lang="es-PE" altLang="es-P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</a:t>
            </a:r>
            <a:r>
              <a:rPr lang="es-PE" altLang="es-PE" sz="1600" dirty="0" smtClean="0">
                <a:solidFill>
                  <a:srgbClr val="000000"/>
                </a:solidFill>
                <a:sym typeface="Wingdings" panose="05000000000000000000" pitchFamily="2" charset="2"/>
              </a:rPr>
              <a:t>MEF </a:t>
            </a:r>
            <a:r>
              <a:rPr lang="es-PE" altLang="es-PE" sz="1600" dirty="0">
                <a:solidFill>
                  <a:srgbClr val="000000"/>
                </a:solidFill>
                <a:sym typeface="Wingdings" panose="05000000000000000000" pitchFamily="2" charset="2"/>
              </a:rPr>
              <a:t>aprueba criterios para asignación </a:t>
            </a:r>
            <a:r>
              <a:rPr lang="es-PE" altLang="es-PE" sz="1600" dirty="0" smtClean="0">
                <a:solidFill>
                  <a:srgbClr val="000000"/>
                </a:solidFill>
                <a:sym typeface="Wingdings" panose="05000000000000000000" pitchFamily="2" charset="2"/>
              </a:rPr>
              <a:t>económica.</a:t>
            </a:r>
            <a:r>
              <a:rPr lang="es-PE" altLang="es-PE" sz="1600" b="1" dirty="0" smtClean="0">
                <a:solidFill>
                  <a:srgbClr val="000000"/>
                </a:solidFill>
                <a:latin typeface="Agency FB" panose="020B0503020202020204" pitchFamily="34" charset="0"/>
                <a:sym typeface="Wingdings" panose="05000000000000000000" pitchFamily="2" charset="2"/>
              </a:rPr>
              <a:t>  </a:t>
            </a:r>
            <a:endParaRPr lang="es-PE" altLang="es-PE" sz="1600" b="1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sp>
        <p:nvSpPr>
          <p:cNvPr id="72" name="71 Rectángulo"/>
          <p:cNvSpPr/>
          <p:nvPr/>
        </p:nvSpPr>
        <p:spPr>
          <a:xfrm>
            <a:off x="1561784" y="5543030"/>
            <a:ext cx="5204532" cy="441536"/>
          </a:xfrm>
          <a:prstGeom prst="rect">
            <a:avLst/>
          </a:prstGeom>
          <a:ln>
            <a:noFill/>
          </a:ln>
        </p:spPr>
        <p:txBody>
          <a:bodyPr wrap="square" lIns="117226" tIns="58613" rIns="117226" bIns="58613">
            <a:spAutoFit/>
          </a:bodyPr>
          <a:lstStyle/>
          <a:p>
            <a:pPr algn="ctr"/>
            <a:r>
              <a:rPr lang="es-PE" altLang="es-PE" sz="2100" b="1" dirty="0">
                <a:solidFill>
                  <a:srgbClr val="000000"/>
                </a:solidFill>
                <a:latin typeface="Agency FB" panose="020B0503020202020204" pitchFamily="34" charset="0"/>
              </a:rPr>
              <a:t>   </a:t>
            </a:r>
            <a:r>
              <a:rPr lang="es-PE" altLang="es-PE" sz="2100" b="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D.S</a:t>
            </a:r>
            <a:r>
              <a:rPr lang="es-PE" altLang="es-PE" sz="2100" b="1" dirty="0">
                <a:solidFill>
                  <a:srgbClr val="000000"/>
                </a:solidFill>
                <a:latin typeface="Agency FB" panose="020B0503020202020204" pitchFamily="34" charset="0"/>
              </a:rPr>
              <a:t>. N° 001-2017-SA     </a:t>
            </a:r>
            <a:r>
              <a:rPr lang="es-PE" altLang="es-PE" sz="2100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Directiva </a:t>
            </a:r>
            <a:r>
              <a:rPr lang="es-PE" altLang="es-PE" sz="2100" b="1" dirty="0">
                <a:solidFill>
                  <a:srgbClr val="FF0000"/>
                </a:solidFill>
                <a:latin typeface="Agency FB" panose="020B0503020202020204" pitchFamily="34" charset="0"/>
              </a:rPr>
              <a:t>en Aprobación   </a:t>
            </a:r>
          </a:p>
        </p:txBody>
      </p:sp>
      <p:sp>
        <p:nvSpPr>
          <p:cNvPr id="73" name="72 Rectángulo"/>
          <p:cNvSpPr/>
          <p:nvPr/>
        </p:nvSpPr>
        <p:spPr>
          <a:xfrm>
            <a:off x="446778" y="3469937"/>
            <a:ext cx="11404442" cy="2721428"/>
          </a:xfrm>
          <a:prstGeom prst="rect">
            <a:avLst/>
          </a:prstGeom>
          <a:noFill/>
          <a:ln w="3175"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endParaRPr lang="es-PE"/>
          </a:p>
        </p:txBody>
      </p:sp>
      <p:sp>
        <p:nvSpPr>
          <p:cNvPr id="74" name="73 Pentágono"/>
          <p:cNvSpPr/>
          <p:nvPr/>
        </p:nvSpPr>
        <p:spPr>
          <a:xfrm>
            <a:off x="511837" y="3642980"/>
            <a:ext cx="1445436" cy="47655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endParaRPr lang="es-PE"/>
          </a:p>
        </p:txBody>
      </p:sp>
      <p:sp>
        <p:nvSpPr>
          <p:cNvPr id="75" name="74 Pentágono"/>
          <p:cNvSpPr/>
          <p:nvPr/>
        </p:nvSpPr>
        <p:spPr>
          <a:xfrm>
            <a:off x="511012" y="4274094"/>
            <a:ext cx="1446262" cy="487816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endParaRPr lang="es-PE"/>
          </a:p>
        </p:txBody>
      </p:sp>
      <p:sp>
        <p:nvSpPr>
          <p:cNvPr id="76" name="75 CuadroTexto"/>
          <p:cNvSpPr txBox="1"/>
          <p:nvPr/>
        </p:nvSpPr>
        <p:spPr>
          <a:xfrm>
            <a:off x="652701" y="4308748"/>
            <a:ext cx="993783" cy="441536"/>
          </a:xfrm>
          <a:prstGeom prst="rect">
            <a:avLst/>
          </a:prstGeom>
          <a:noFill/>
        </p:spPr>
        <p:txBody>
          <a:bodyPr wrap="square" lIns="117226" tIns="58613" rIns="117226" bIns="58613" rtlCol="0" anchor="ctr">
            <a:spAutoFit/>
          </a:bodyPr>
          <a:lstStyle/>
          <a:p>
            <a:pPr algn="ctr"/>
            <a:r>
              <a:rPr lang="es-PE" sz="2100" b="1" dirty="0" smtClean="0">
                <a:solidFill>
                  <a:srgbClr val="D1282E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2015</a:t>
            </a:r>
            <a:endParaRPr lang="es-PE" sz="2100" b="1" dirty="0">
              <a:solidFill>
                <a:srgbClr val="D1282E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77" name="76 Rectángulo"/>
          <p:cNvSpPr/>
          <p:nvPr/>
        </p:nvSpPr>
        <p:spPr>
          <a:xfrm>
            <a:off x="1833410" y="4289922"/>
            <a:ext cx="4896544" cy="441536"/>
          </a:xfrm>
          <a:prstGeom prst="rect">
            <a:avLst/>
          </a:prstGeom>
        </p:spPr>
        <p:txBody>
          <a:bodyPr wrap="square" lIns="117226" tIns="58613" rIns="117226" bIns="58613">
            <a:spAutoFit/>
          </a:bodyPr>
          <a:lstStyle/>
          <a:p>
            <a:r>
              <a:rPr lang="es-PE" altLang="es-PE" sz="2100" b="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   DS </a:t>
            </a:r>
            <a:r>
              <a:rPr lang="es-PE" altLang="es-PE" sz="2100" b="1" dirty="0">
                <a:solidFill>
                  <a:srgbClr val="000000"/>
                </a:solidFill>
                <a:latin typeface="Agency FB" panose="020B0503020202020204" pitchFamily="34" charset="0"/>
              </a:rPr>
              <a:t>N° </a:t>
            </a:r>
            <a:r>
              <a:rPr lang="es-PE" altLang="es-PE" sz="2100" b="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041-2014-SA</a:t>
            </a:r>
            <a:endParaRPr lang="es-PE" altLang="es-PE" sz="2100" b="1" dirty="0">
              <a:solidFill>
                <a:srgbClr val="000000"/>
              </a:solidFill>
              <a:latin typeface="Agency FB" panose="020B0503020202020204" pitchFamily="34" charset="0"/>
            </a:endParaRPr>
          </a:p>
        </p:txBody>
      </p:sp>
      <p:sp>
        <p:nvSpPr>
          <p:cNvPr id="78" name="77 Rectángulo"/>
          <p:cNvSpPr/>
          <p:nvPr/>
        </p:nvSpPr>
        <p:spPr>
          <a:xfrm>
            <a:off x="1946388" y="4932205"/>
            <a:ext cx="5377159" cy="441536"/>
          </a:xfrm>
          <a:prstGeom prst="rect">
            <a:avLst/>
          </a:prstGeom>
        </p:spPr>
        <p:txBody>
          <a:bodyPr wrap="square" lIns="117226" tIns="58613" rIns="117226" bIns="58613">
            <a:spAutoFit/>
          </a:bodyPr>
          <a:lstStyle/>
          <a:p>
            <a:r>
              <a:rPr lang="pt-BR" altLang="es-PE" sz="2100" b="1" dirty="0">
                <a:solidFill>
                  <a:srgbClr val="000000"/>
                </a:solidFill>
                <a:latin typeface="Agency FB" panose="020B0503020202020204" pitchFamily="34" charset="0"/>
              </a:rPr>
              <a:t> DS N° </a:t>
            </a:r>
            <a:r>
              <a:rPr lang="pt-BR" altLang="es-PE" sz="2100" b="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041-2016-SA       </a:t>
            </a:r>
            <a:r>
              <a:rPr lang="es-PE" altLang="es-PE" sz="2100" b="1" dirty="0">
                <a:solidFill>
                  <a:srgbClr val="000000"/>
                </a:solidFill>
                <a:latin typeface="Agency FB" panose="020B0503020202020204" pitchFamily="34" charset="0"/>
              </a:rPr>
              <a:t>R.M. N° </a:t>
            </a:r>
            <a:r>
              <a:rPr lang="es-PE" altLang="es-PE" sz="2100" b="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927-2016/MINSA</a:t>
            </a:r>
            <a:endParaRPr lang="es-PE" altLang="es-PE" sz="2100" b="1" dirty="0">
              <a:solidFill>
                <a:srgbClr val="000000"/>
              </a:solidFill>
              <a:latin typeface="Agency FB" panose="020B0503020202020204" pitchFamily="34" charset="0"/>
            </a:endParaRPr>
          </a:p>
        </p:txBody>
      </p:sp>
      <p:sp>
        <p:nvSpPr>
          <p:cNvPr id="79" name="78 Pentágono"/>
          <p:cNvSpPr/>
          <p:nvPr/>
        </p:nvSpPr>
        <p:spPr>
          <a:xfrm>
            <a:off x="519186" y="4908928"/>
            <a:ext cx="1438087" cy="463201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endParaRPr lang="es-PE"/>
          </a:p>
        </p:txBody>
      </p:sp>
      <p:sp>
        <p:nvSpPr>
          <p:cNvPr id="80" name="79 CuadroTexto"/>
          <p:cNvSpPr txBox="1"/>
          <p:nvPr/>
        </p:nvSpPr>
        <p:spPr>
          <a:xfrm>
            <a:off x="652701" y="4912959"/>
            <a:ext cx="993783" cy="441536"/>
          </a:xfrm>
          <a:prstGeom prst="rect">
            <a:avLst/>
          </a:prstGeom>
          <a:noFill/>
        </p:spPr>
        <p:txBody>
          <a:bodyPr wrap="square" lIns="117226" tIns="58613" rIns="117226" bIns="58613" rtlCol="0" anchor="ctr">
            <a:spAutoFit/>
          </a:bodyPr>
          <a:lstStyle/>
          <a:p>
            <a:pPr algn="ctr"/>
            <a:r>
              <a:rPr lang="es-PE" sz="2100" b="1" dirty="0" smtClean="0">
                <a:solidFill>
                  <a:srgbClr val="D1282E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2016</a:t>
            </a:r>
            <a:endParaRPr lang="es-PE" sz="2100" b="1" dirty="0">
              <a:solidFill>
                <a:srgbClr val="D1282E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81" name="80 Pentágono"/>
          <p:cNvSpPr/>
          <p:nvPr/>
        </p:nvSpPr>
        <p:spPr>
          <a:xfrm>
            <a:off x="521502" y="5522566"/>
            <a:ext cx="1435772" cy="483772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endParaRPr lang="es-PE"/>
          </a:p>
        </p:txBody>
      </p:sp>
      <p:sp>
        <p:nvSpPr>
          <p:cNvPr id="82" name="81 CuadroTexto"/>
          <p:cNvSpPr txBox="1"/>
          <p:nvPr/>
        </p:nvSpPr>
        <p:spPr>
          <a:xfrm>
            <a:off x="652700" y="5541579"/>
            <a:ext cx="993783" cy="441536"/>
          </a:xfrm>
          <a:prstGeom prst="rect">
            <a:avLst/>
          </a:prstGeom>
          <a:noFill/>
        </p:spPr>
        <p:txBody>
          <a:bodyPr wrap="square" lIns="117226" tIns="58613" rIns="117226" bIns="58613" rtlCol="0" anchor="ctr">
            <a:spAutoFit/>
          </a:bodyPr>
          <a:lstStyle/>
          <a:p>
            <a:pPr algn="ctr"/>
            <a:r>
              <a:rPr lang="es-PE" sz="2100" b="1" dirty="0" smtClean="0">
                <a:solidFill>
                  <a:srgbClr val="D1282E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2017</a:t>
            </a:r>
            <a:endParaRPr lang="es-PE" sz="2100" b="1" dirty="0">
              <a:solidFill>
                <a:srgbClr val="D1282E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83" name="82 Rectángulo"/>
          <p:cNvSpPr/>
          <p:nvPr/>
        </p:nvSpPr>
        <p:spPr>
          <a:xfrm>
            <a:off x="2039795" y="3660487"/>
            <a:ext cx="4426756" cy="441536"/>
          </a:xfrm>
          <a:prstGeom prst="rect">
            <a:avLst/>
          </a:prstGeom>
        </p:spPr>
        <p:txBody>
          <a:bodyPr wrap="square" lIns="117226" tIns="58613" rIns="117226" bIns="58613">
            <a:spAutoFit/>
          </a:bodyPr>
          <a:lstStyle/>
          <a:p>
            <a:r>
              <a:rPr lang="es-PE" altLang="es-PE" sz="2100" b="1" dirty="0">
                <a:solidFill>
                  <a:srgbClr val="000000"/>
                </a:solidFill>
                <a:latin typeface="Agency FB" panose="020B0503020202020204" pitchFamily="34" charset="0"/>
              </a:rPr>
              <a:t>DS N° </a:t>
            </a:r>
            <a:r>
              <a:rPr lang="es-PE" altLang="es-PE" sz="2100" b="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005-2014-SA              </a:t>
            </a:r>
            <a:endParaRPr lang="es-PE" altLang="es-PE" sz="2100" b="1" dirty="0">
              <a:solidFill>
                <a:srgbClr val="000000"/>
              </a:solidFill>
              <a:latin typeface="Agency FB" panose="020B0503020202020204" pitchFamily="34" charset="0"/>
            </a:endParaRPr>
          </a:p>
        </p:txBody>
      </p:sp>
      <p:sp>
        <p:nvSpPr>
          <p:cNvPr id="84" name="83 CuadroTexto"/>
          <p:cNvSpPr txBox="1"/>
          <p:nvPr/>
        </p:nvSpPr>
        <p:spPr>
          <a:xfrm>
            <a:off x="311880" y="3669030"/>
            <a:ext cx="1637793" cy="441536"/>
          </a:xfrm>
          <a:prstGeom prst="rect">
            <a:avLst/>
          </a:prstGeom>
          <a:noFill/>
        </p:spPr>
        <p:txBody>
          <a:bodyPr wrap="square" lIns="117226" tIns="58613" rIns="117226" bIns="58613" rtlCol="0" anchor="ctr">
            <a:spAutoFit/>
          </a:bodyPr>
          <a:lstStyle/>
          <a:p>
            <a:pPr algn="ctr"/>
            <a:r>
              <a:rPr lang="es-PE" sz="2100" b="1" dirty="0" smtClean="0">
                <a:solidFill>
                  <a:srgbClr val="D1282E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2014</a:t>
            </a:r>
            <a:endParaRPr lang="es-PE" sz="2100" b="1" dirty="0">
              <a:solidFill>
                <a:srgbClr val="D1282E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85" name="84 CuadroTexto"/>
          <p:cNvSpPr txBox="1"/>
          <p:nvPr/>
        </p:nvSpPr>
        <p:spPr>
          <a:xfrm>
            <a:off x="6875061" y="5596894"/>
            <a:ext cx="4489961" cy="349203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r>
              <a:rPr lang="es-PE" sz="1500" dirty="0">
                <a:solidFill>
                  <a:srgbClr val="FF0000"/>
                </a:solidFill>
              </a:rPr>
              <a:t>Convenios </a:t>
            </a:r>
            <a:r>
              <a:rPr lang="es-PE" sz="1500" dirty="0" smtClean="0">
                <a:solidFill>
                  <a:srgbClr val="FF0000"/>
                </a:solidFill>
              </a:rPr>
              <a:t>2017 </a:t>
            </a:r>
            <a:r>
              <a:rPr lang="es-PE" sz="1500" dirty="0">
                <a:solidFill>
                  <a:srgbClr val="FF0000"/>
                </a:solidFill>
              </a:rPr>
              <a:t>:  </a:t>
            </a:r>
            <a:r>
              <a:rPr lang="es-PE" sz="1500" dirty="0" smtClean="0"/>
              <a:t>No se han suscrito a la fecha</a:t>
            </a:r>
            <a:endParaRPr lang="es-PE" sz="1500" dirty="0"/>
          </a:p>
        </p:txBody>
      </p:sp>
      <p:sp>
        <p:nvSpPr>
          <p:cNvPr id="86" name="85 CuadroTexto"/>
          <p:cNvSpPr txBox="1"/>
          <p:nvPr/>
        </p:nvSpPr>
        <p:spPr>
          <a:xfrm>
            <a:off x="6884872" y="4980504"/>
            <a:ext cx="443701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500" dirty="0" smtClean="0">
                <a:solidFill>
                  <a:srgbClr val="FF0000"/>
                </a:solidFill>
              </a:rPr>
              <a:t>Convenios 2016 :  </a:t>
            </a:r>
            <a:r>
              <a:rPr lang="es-PE" sz="1500" dirty="0" smtClean="0"/>
              <a:t>Suscritos en abril de 2017</a:t>
            </a:r>
            <a:endParaRPr lang="es-PE" sz="1500" dirty="0"/>
          </a:p>
        </p:txBody>
      </p:sp>
      <p:sp>
        <p:nvSpPr>
          <p:cNvPr id="87" name="86 CuadroTexto"/>
          <p:cNvSpPr txBox="1"/>
          <p:nvPr/>
        </p:nvSpPr>
        <p:spPr>
          <a:xfrm>
            <a:off x="6862699" y="4333376"/>
            <a:ext cx="473092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500" dirty="0" smtClean="0">
                <a:solidFill>
                  <a:srgbClr val="FF0000"/>
                </a:solidFill>
              </a:rPr>
              <a:t>Convenios 2015 :  </a:t>
            </a:r>
            <a:r>
              <a:rPr lang="es-PE" sz="1500" dirty="0" smtClean="0"/>
              <a:t>Suscritos en noviembre de 2016</a:t>
            </a:r>
            <a:endParaRPr lang="es-PE" sz="1500" dirty="0"/>
          </a:p>
        </p:txBody>
      </p:sp>
      <p:sp>
        <p:nvSpPr>
          <p:cNvPr id="88" name="87 CuadroTexto"/>
          <p:cNvSpPr txBox="1"/>
          <p:nvPr/>
        </p:nvSpPr>
        <p:spPr>
          <a:xfrm>
            <a:off x="6852550" y="3667655"/>
            <a:ext cx="473092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500" dirty="0" smtClean="0">
                <a:solidFill>
                  <a:srgbClr val="FF0000"/>
                </a:solidFill>
              </a:rPr>
              <a:t>Convenios 2014 :  </a:t>
            </a:r>
            <a:r>
              <a:rPr lang="es-PE" sz="1500" dirty="0" smtClean="0"/>
              <a:t>Suscritos en mayo de 2014</a:t>
            </a:r>
            <a:endParaRPr lang="es-PE" sz="1500" dirty="0"/>
          </a:p>
        </p:txBody>
      </p:sp>
      <p:sp>
        <p:nvSpPr>
          <p:cNvPr id="89" name="88 Rectángulo"/>
          <p:cNvSpPr/>
          <p:nvPr/>
        </p:nvSpPr>
        <p:spPr>
          <a:xfrm>
            <a:off x="1527534" y="3892455"/>
            <a:ext cx="7706477" cy="441536"/>
          </a:xfrm>
          <a:prstGeom prst="rect">
            <a:avLst/>
          </a:prstGeom>
          <a:ln>
            <a:noFill/>
          </a:ln>
        </p:spPr>
        <p:txBody>
          <a:bodyPr wrap="square" lIns="117226" tIns="58613" rIns="117226" bIns="58613">
            <a:spAutoFit/>
          </a:bodyPr>
          <a:lstStyle/>
          <a:p>
            <a:r>
              <a:rPr lang="es-PE" altLang="es-PE" sz="2100" b="1" dirty="0">
                <a:solidFill>
                  <a:srgbClr val="000000"/>
                </a:solidFill>
                <a:latin typeface="Agency FB" panose="020B0503020202020204" pitchFamily="34" charset="0"/>
              </a:rPr>
              <a:t>    </a:t>
            </a:r>
            <a:r>
              <a:rPr lang="es-PE" altLang="es-PE" sz="2100" b="1" dirty="0" smtClean="0">
                <a:solidFill>
                  <a:srgbClr val="000000"/>
                </a:solidFill>
                <a:latin typeface="Agency FB" panose="020B0503020202020204" pitchFamily="34" charset="0"/>
              </a:rPr>
              <a:t>     </a:t>
            </a:r>
            <a:endParaRPr lang="es-PE" altLang="es-PE" sz="1400" b="1" i="1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pic>
        <p:nvPicPr>
          <p:cNvPr id="33" name="Imagen 3"/>
          <p:cNvPicPr>
            <a:picLocks noChangeAspect="1"/>
          </p:cNvPicPr>
          <p:nvPr/>
        </p:nvPicPr>
        <p:blipFill rotWithShape="1">
          <a:blip r:embed="rId6"/>
          <a:srcRect r="55040"/>
          <a:stretch/>
        </p:blipFill>
        <p:spPr>
          <a:xfrm>
            <a:off x="758648" y="11991"/>
            <a:ext cx="2088232" cy="504833"/>
          </a:xfrm>
          <a:prstGeom prst="rect">
            <a:avLst/>
          </a:prstGeom>
        </p:spPr>
      </p:pic>
      <p:sp>
        <p:nvSpPr>
          <p:cNvPr id="34" name="CuadroTexto 2"/>
          <p:cNvSpPr txBox="1"/>
          <p:nvPr/>
        </p:nvSpPr>
        <p:spPr>
          <a:xfrm>
            <a:off x="10045203" y="72058"/>
            <a:ext cx="2492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cap="all" spc="-5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DIRECCIÓN DE MONITOREO Y EVALUACIÓN DE LA GESTIÓN EN </a:t>
            </a:r>
            <a:r>
              <a:rPr lang="es-ES" sz="1000" cap="all" spc="-58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SALUD</a:t>
            </a:r>
            <a:endParaRPr lang="es-ES" sz="1000" cap="all" spc="-58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4561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  <p:bldP spid="68" grpId="0"/>
      <p:bldP spid="74" grpId="0" animBg="1"/>
      <p:bldP spid="75" grpId="0" animBg="1"/>
      <p:bldP spid="76" grpId="0"/>
      <p:bldP spid="79" grpId="0" animBg="1"/>
      <p:bldP spid="80" grpId="0"/>
      <p:bldP spid="81" grpId="0" animBg="1"/>
      <p:bldP spid="82" grpId="0"/>
      <p:bldP spid="8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5470" y="2078370"/>
            <a:ext cx="911981" cy="88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6084762" y="1872258"/>
            <a:ext cx="5553275" cy="5547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PE" sz="1200" dirty="0" smtClean="0"/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es-PE" sz="1600" dirty="0" smtClean="0"/>
              <a:t>Conforme al ROF del MINSA vigente, </a:t>
            </a:r>
            <a:r>
              <a:rPr lang="es-PE" sz="1600" b="1" dirty="0" smtClean="0"/>
              <a:t>DIMON</a:t>
            </a:r>
            <a:r>
              <a:rPr lang="es-PE" sz="1600" dirty="0" smtClean="0"/>
              <a:t> /DGOS asume la conducción del proceso.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endParaRPr lang="es-PE" sz="1600" dirty="0"/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es-PE" sz="1600" dirty="0" smtClean="0"/>
              <a:t>Conformación de un </a:t>
            </a:r>
            <a:r>
              <a:rPr lang="es-PE" sz="1600" b="1" dirty="0" smtClean="0"/>
              <a:t>Grupo de Trabajo </a:t>
            </a:r>
            <a:r>
              <a:rPr lang="es-PE" sz="1600" dirty="0" smtClean="0"/>
              <a:t>para destrabar el proceso (DGOS, OGTI, OGDESC, OGPPM, SG).</a:t>
            </a:r>
          </a:p>
          <a:p>
            <a:pPr algn="just"/>
            <a:endParaRPr lang="es-PE" sz="1600" dirty="0" smtClean="0"/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PE" sz="1600" dirty="0" smtClean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PE" sz="1600" b="1" dirty="0" smtClean="0"/>
              <a:t>Cronograma de Trabajo</a:t>
            </a:r>
            <a:r>
              <a:rPr lang="es-PE" sz="1600" dirty="0" smtClean="0"/>
              <a:t> no negociable, para Convenios de Gestión 2017 y años siguientes.</a:t>
            </a:r>
          </a:p>
          <a:p>
            <a:pPr algn="just"/>
            <a:endParaRPr lang="es-PE" sz="1600" dirty="0" smtClean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PE" sz="1600" b="1" dirty="0" smtClean="0"/>
              <a:t>Reestructuración de la Directiva Administrativa.</a:t>
            </a:r>
          </a:p>
          <a:p>
            <a:pPr algn="just"/>
            <a:endParaRPr lang="es-PE" sz="1600" dirty="0" smtClean="0"/>
          </a:p>
          <a:p>
            <a:pPr algn="just"/>
            <a:endParaRPr lang="es-PE" sz="1050" b="1" dirty="0" smtClean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PE" sz="1600" b="1" dirty="0" smtClean="0"/>
              <a:t>Incorporación de compromiso de mejora </a:t>
            </a:r>
            <a:r>
              <a:rPr lang="es-PE" sz="1600" dirty="0" smtClean="0"/>
              <a:t>referido a la gestión institucional de los Convenios de Gestión.</a:t>
            </a:r>
          </a:p>
          <a:p>
            <a:pPr algn="just"/>
            <a:endParaRPr lang="es-PE" dirty="0" smtClean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PE" sz="1600" dirty="0" smtClean="0"/>
              <a:t>Decreto Supremo marco </a:t>
            </a:r>
            <a:r>
              <a:rPr lang="es-PE" sz="1600" b="1" dirty="0" smtClean="0"/>
              <a:t>multianual,</a:t>
            </a:r>
            <a:r>
              <a:rPr lang="es-PE" sz="1600" dirty="0" smtClean="0"/>
              <a:t> sin perjuicio del DL N° 1153. 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PE" sz="1600" dirty="0" smtClean="0"/>
          </a:p>
          <a:p>
            <a:pPr algn="just"/>
            <a:endParaRPr lang="es-PE" sz="1200" dirty="0" smtClean="0"/>
          </a:p>
          <a:p>
            <a:pPr algn="just"/>
            <a:endParaRPr lang="es-PE" sz="1200" dirty="0" smtClean="0"/>
          </a:p>
          <a:p>
            <a:pPr algn="just"/>
            <a:endParaRPr lang="es-PE" sz="1200" dirty="0"/>
          </a:p>
        </p:txBody>
      </p:sp>
      <p:sp>
        <p:nvSpPr>
          <p:cNvPr id="57" name="56 Rectángulo"/>
          <p:cNvSpPr/>
          <p:nvPr/>
        </p:nvSpPr>
        <p:spPr>
          <a:xfrm>
            <a:off x="442512" y="1784877"/>
            <a:ext cx="5167782" cy="4835380"/>
          </a:xfrm>
          <a:prstGeom prst="rect">
            <a:avLst/>
          </a:prstGeom>
          <a:noFill/>
          <a:ln w="3175"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0" name="29 Elipse"/>
          <p:cNvSpPr/>
          <p:nvPr/>
        </p:nvSpPr>
        <p:spPr>
          <a:xfrm>
            <a:off x="412300" y="521716"/>
            <a:ext cx="744255" cy="664029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5" name="34 CuadroTexto"/>
          <p:cNvSpPr txBox="1"/>
          <p:nvPr/>
        </p:nvSpPr>
        <p:spPr>
          <a:xfrm>
            <a:off x="564502" y="556019"/>
            <a:ext cx="11928973" cy="595424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r>
              <a:rPr lang="es-PE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PE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DIAGNÓSTICO DE LOS CONVENIOS DE GESTIÓN</a:t>
            </a:r>
            <a:endParaRPr lang="es-PE" sz="3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5940747" y="1725569"/>
            <a:ext cx="6408712" cy="4799682"/>
          </a:xfrm>
          <a:prstGeom prst="rect">
            <a:avLst/>
          </a:prstGeom>
          <a:noFill/>
          <a:ln w="3175">
            <a:solidFill>
              <a:schemeClr val="tx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2 Rectángulo"/>
          <p:cNvSpPr/>
          <p:nvPr/>
        </p:nvSpPr>
        <p:spPr>
          <a:xfrm>
            <a:off x="564502" y="1872258"/>
            <a:ext cx="494419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PE" sz="1600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PE" sz="1600" b="1" dirty="0"/>
              <a:t>Responsabilidad dispersa </a:t>
            </a:r>
            <a:r>
              <a:rPr lang="es-PE" sz="1600" b="1" dirty="0" smtClean="0"/>
              <a:t> </a:t>
            </a:r>
            <a:r>
              <a:rPr lang="es-PE" sz="1600" dirty="0" smtClean="0"/>
              <a:t>(Áreas </a:t>
            </a:r>
            <a:r>
              <a:rPr lang="es-PE" sz="1600" dirty="0"/>
              <a:t>Responsables de la Información / Áreas Responsables </a:t>
            </a:r>
            <a:r>
              <a:rPr lang="es-PE" sz="1600" dirty="0" smtClean="0"/>
              <a:t>Técnicas)</a:t>
            </a:r>
          </a:p>
          <a:p>
            <a:pPr algn="just"/>
            <a:endParaRPr lang="es-PE" sz="1600" dirty="0" smtClean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PE" sz="1600" dirty="0"/>
              <a:t>Dificultad para la </a:t>
            </a:r>
            <a:r>
              <a:rPr lang="es-PE" sz="1600" b="1" dirty="0"/>
              <a:t>coordinación</a:t>
            </a:r>
            <a:r>
              <a:rPr lang="es-PE" sz="1600" dirty="0"/>
              <a:t> entre </a:t>
            </a:r>
            <a:r>
              <a:rPr lang="es-PE" sz="1600" dirty="0" smtClean="0"/>
              <a:t>actores.</a:t>
            </a:r>
          </a:p>
          <a:p>
            <a:pPr algn="just"/>
            <a:endParaRPr lang="es-PE" sz="1600" dirty="0" smtClean="0"/>
          </a:p>
          <a:p>
            <a:pPr algn="just"/>
            <a:endParaRPr lang="es-PE" sz="16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PE" sz="1600" dirty="0" smtClean="0"/>
              <a:t>Excesivo desfase en </a:t>
            </a:r>
            <a:r>
              <a:rPr lang="es-PE" sz="1600" dirty="0"/>
              <a:t>la aprobación de </a:t>
            </a:r>
            <a:r>
              <a:rPr lang="es-PE" sz="1600" dirty="0" smtClean="0"/>
              <a:t>Directivas</a:t>
            </a:r>
            <a:r>
              <a:rPr lang="es-PE" sz="1600" dirty="0"/>
              <a:t>, y por </a:t>
            </a:r>
            <a:r>
              <a:rPr lang="es-PE" sz="1600" dirty="0" smtClean="0"/>
              <a:t>ende, </a:t>
            </a:r>
            <a:r>
              <a:rPr lang="es-PE" sz="1600" dirty="0"/>
              <a:t>en la suscripción de </a:t>
            </a:r>
            <a:r>
              <a:rPr lang="es-PE" sz="1600" b="1" dirty="0"/>
              <a:t>Convenios de </a:t>
            </a:r>
            <a:r>
              <a:rPr lang="es-PE" sz="1600" b="1" dirty="0" smtClean="0"/>
              <a:t>Gestión.</a:t>
            </a:r>
          </a:p>
          <a:p>
            <a:pPr algn="just"/>
            <a:endParaRPr lang="es-PE" sz="1600" b="1" dirty="0" smtClean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PE" sz="1600" b="1" dirty="0"/>
              <a:t>Directiva Administrativa </a:t>
            </a:r>
            <a:r>
              <a:rPr lang="es-PE" sz="1600" dirty="0" smtClean="0"/>
              <a:t>densa.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PE" sz="1600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PE" sz="1600" dirty="0" smtClean="0"/>
              <a:t>Instituciones firmantes no tienen </a:t>
            </a:r>
            <a:r>
              <a:rPr lang="es-PE" sz="1600" b="1" dirty="0" smtClean="0"/>
              <a:t>conocimiento informado,</a:t>
            </a:r>
            <a:r>
              <a:rPr lang="es-PE" sz="1600" dirty="0" smtClean="0"/>
              <a:t> </a:t>
            </a:r>
            <a:r>
              <a:rPr lang="es-PE" sz="1600" b="1" dirty="0" smtClean="0"/>
              <a:t>ni monitorean </a:t>
            </a:r>
            <a:r>
              <a:rPr lang="es-PE" sz="1600" dirty="0" smtClean="0"/>
              <a:t>la implementación de los Convenios de Gestión.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PE" sz="1600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PE" sz="1600" dirty="0"/>
              <a:t>Publicación de un </a:t>
            </a:r>
            <a:r>
              <a:rPr lang="es-PE" sz="1600" b="1" dirty="0"/>
              <a:t>DS marco </a:t>
            </a:r>
            <a:r>
              <a:rPr lang="es-PE" sz="1600" b="1" dirty="0" smtClean="0"/>
              <a:t>anual.</a:t>
            </a:r>
            <a:endParaRPr lang="es-PE" sz="1600" b="1" dirty="0"/>
          </a:p>
          <a:p>
            <a:pPr algn="just"/>
            <a:endParaRPr lang="es-PE" sz="1600" b="1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PE" sz="1600" b="1" dirty="0"/>
          </a:p>
        </p:txBody>
      </p:sp>
      <p:sp>
        <p:nvSpPr>
          <p:cNvPr id="49" name="48 CuadroTexto"/>
          <p:cNvSpPr txBox="1"/>
          <p:nvPr/>
        </p:nvSpPr>
        <p:spPr>
          <a:xfrm>
            <a:off x="6372795" y="3318600"/>
            <a:ext cx="2016225" cy="3231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PE" sz="1500" dirty="0" smtClean="0"/>
              <a:t>RM 792-2017/MINSA</a:t>
            </a:r>
            <a:endParaRPr lang="es-PE" sz="1500" dirty="0"/>
          </a:p>
        </p:txBody>
      </p:sp>
      <p:sp>
        <p:nvSpPr>
          <p:cNvPr id="8" name="7 CuadroTexto"/>
          <p:cNvSpPr txBox="1"/>
          <p:nvPr/>
        </p:nvSpPr>
        <p:spPr>
          <a:xfrm>
            <a:off x="814639" y="1263904"/>
            <a:ext cx="4580916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/>
              <a:t>Problemáticas </a:t>
            </a:r>
            <a:r>
              <a:rPr lang="es-PE" sz="2400" b="1" dirty="0" smtClean="0"/>
              <a:t>Identificadas</a:t>
            </a:r>
            <a:endParaRPr lang="es-PE" sz="2400" b="1" dirty="0"/>
          </a:p>
        </p:txBody>
      </p:sp>
      <p:sp>
        <p:nvSpPr>
          <p:cNvPr id="52" name="51 CuadroTexto"/>
          <p:cNvSpPr txBox="1"/>
          <p:nvPr/>
        </p:nvSpPr>
        <p:spPr>
          <a:xfrm>
            <a:off x="6857535" y="1224186"/>
            <a:ext cx="4780503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/>
              <a:t>Estrategias de </a:t>
            </a:r>
            <a:r>
              <a:rPr lang="es-PE" sz="2400" b="1" dirty="0" smtClean="0"/>
              <a:t>Solución</a:t>
            </a:r>
            <a:endParaRPr lang="es-PE" sz="2400" b="1" dirty="0"/>
          </a:p>
        </p:txBody>
      </p:sp>
      <p:sp>
        <p:nvSpPr>
          <p:cNvPr id="11" name="10 Flecha derecha"/>
          <p:cNvSpPr/>
          <p:nvPr/>
        </p:nvSpPr>
        <p:spPr>
          <a:xfrm>
            <a:off x="5610294" y="2520330"/>
            <a:ext cx="474469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3" name="52 Flecha derecha"/>
          <p:cNvSpPr/>
          <p:nvPr/>
        </p:nvSpPr>
        <p:spPr>
          <a:xfrm>
            <a:off x="5610294" y="3776373"/>
            <a:ext cx="474469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4" name="53 Flecha derecha"/>
          <p:cNvSpPr/>
          <p:nvPr/>
        </p:nvSpPr>
        <p:spPr>
          <a:xfrm>
            <a:off x="5611757" y="4464546"/>
            <a:ext cx="474469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5" name="54 Flecha derecha"/>
          <p:cNvSpPr/>
          <p:nvPr/>
        </p:nvSpPr>
        <p:spPr>
          <a:xfrm>
            <a:off x="5611757" y="5112618"/>
            <a:ext cx="474469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6" name="55 Flecha derecha"/>
          <p:cNvSpPr/>
          <p:nvPr/>
        </p:nvSpPr>
        <p:spPr>
          <a:xfrm>
            <a:off x="5610294" y="5904706"/>
            <a:ext cx="474469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9" name="58 Esquina doblada"/>
          <p:cNvSpPr/>
          <p:nvPr/>
        </p:nvSpPr>
        <p:spPr>
          <a:xfrm rot="10800000">
            <a:off x="11720865" y="4453881"/>
            <a:ext cx="348343" cy="490782"/>
          </a:xfrm>
          <a:prstGeom prst="foldedCorner">
            <a:avLst>
              <a:gd name="adj" fmla="val 45239"/>
            </a:avLst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0" name="59 Esquina doblada"/>
          <p:cNvSpPr/>
          <p:nvPr/>
        </p:nvSpPr>
        <p:spPr>
          <a:xfrm rot="10800000">
            <a:off x="11829853" y="5882393"/>
            <a:ext cx="348343" cy="490782"/>
          </a:xfrm>
          <a:prstGeom prst="foldedCorner">
            <a:avLst>
              <a:gd name="adj" fmla="val 45239"/>
            </a:avLst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8037" y="3506207"/>
            <a:ext cx="697688" cy="781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11720865" y="4618004"/>
            <a:ext cx="5760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 smtClean="0"/>
              <a:t>RM</a:t>
            </a:r>
            <a:endParaRPr lang="es-PE" sz="1050" dirty="0"/>
          </a:p>
        </p:txBody>
      </p:sp>
      <p:sp>
        <p:nvSpPr>
          <p:cNvPr id="61" name="60 CuadroTexto"/>
          <p:cNvSpPr txBox="1"/>
          <p:nvPr/>
        </p:nvSpPr>
        <p:spPr>
          <a:xfrm>
            <a:off x="11845403" y="6010830"/>
            <a:ext cx="5760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050" dirty="0" smtClean="0"/>
              <a:t>DS</a:t>
            </a:r>
            <a:endParaRPr lang="es-PE" sz="1050" dirty="0"/>
          </a:p>
        </p:txBody>
      </p:sp>
      <p:pic>
        <p:nvPicPr>
          <p:cNvPr id="62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2624" y="5213471"/>
            <a:ext cx="764827" cy="547219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CuadroTexto 2"/>
          <p:cNvSpPr txBox="1"/>
          <p:nvPr/>
        </p:nvSpPr>
        <p:spPr>
          <a:xfrm>
            <a:off x="10045203" y="72058"/>
            <a:ext cx="2492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cap="all" spc="-5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DIRECCIÓN DE MONITOREO Y EVALUACIÓN DE LA GESTIÓN EN SALUD</a:t>
            </a:r>
          </a:p>
          <a:p>
            <a:pPr algn="ctr"/>
            <a:endParaRPr lang="es-ES" sz="1000" cap="all" spc="-58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1219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Elipse"/>
          <p:cNvSpPr/>
          <p:nvPr/>
        </p:nvSpPr>
        <p:spPr>
          <a:xfrm>
            <a:off x="442512" y="160394"/>
            <a:ext cx="744255" cy="664029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3 CuadroTexto"/>
          <p:cNvSpPr txBox="1"/>
          <p:nvPr/>
        </p:nvSpPr>
        <p:spPr>
          <a:xfrm>
            <a:off x="564502" y="144066"/>
            <a:ext cx="11928973" cy="595424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r>
              <a:rPr lang="es-PE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s-PE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PLAN DE TRABAJO 2017</a:t>
            </a:r>
            <a:endParaRPr lang="es-PE" sz="3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124063"/>
              </p:ext>
            </p:extLst>
          </p:nvPr>
        </p:nvGraphicFramePr>
        <p:xfrm>
          <a:off x="1186767" y="739490"/>
          <a:ext cx="9655843" cy="620475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05508"/>
                <a:gridCol w="6202488"/>
                <a:gridCol w="2947847"/>
              </a:tblGrid>
              <a:tr h="420519">
                <a:tc>
                  <a:txBody>
                    <a:bodyPr/>
                    <a:lstStyle/>
                    <a:p>
                      <a:pPr algn="ctr" fontAlgn="b"/>
                      <a:r>
                        <a:rPr lang="es-PE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N°</a:t>
                      </a:r>
                      <a:endParaRPr lang="es-PE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PRODUCTO</a:t>
                      </a:r>
                      <a:endParaRPr lang="es-PE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FECHA MÁXIMA </a:t>
                      </a:r>
                      <a:endParaRPr lang="es-PE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9118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u="none" strike="noStrike" dirty="0" smtClean="0">
                          <a:effectLst/>
                        </a:rPr>
                        <a:t>Definición </a:t>
                      </a:r>
                      <a:r>
                        <a:rPr lang="es-PE" sz="1400" u="none" strike="noStrike" dirty="0">
                          <a:effectLst/>
                        </a:rPr>
                        <a:t>de las </a:t>
                      </a:r>
                      <a:r>
                        <a:rPr lang="es-PE" sz="1400" b="1" u="none" strike="noStrike" dirty="0">
                          <a:effectLst/>
                        </a:rPr>
                        <a:t>MI, ID y CM </a:t>
                      </a:r>
                      <a:r>
                        <a:rPr lang="es-PE" sz="1400" u="none" strike="noStrike" dirty="0">
                          <a:effectLst/>
                        </a:rPr>
                        <a:t>para el año 2017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 15.08.2017</a:t>
                      </a:r>
                      <a:endParaRPr lang="es-PE" sz="1400" b="1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39118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b="1" u="none" strike="noStrike" dirty="0">
                          <a:effectLst/>
                        </a:rPr>
                        <a:t>Flujograma del procedimiento </a:t>
                      </a:r>
                      <a:r>
                        <a:rPr lang="es-PE" sz="1400" u="none" strike="noStrike" dirty="0">
                          <a:effectLst/>
                        </a:rPr>
                        <a:t>del desarrollo de los convenios de gestión, validado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23.08.2017</a:t>
                      </a:r>
                      <a:endParaRPr lang="es-PE" sz="1400" b="1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273826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u="none" strike="noStrike" dirty="0" smtClean="0">
                          <a:effectLst/>
                        </a:rPr>
                        <a:t>Reestructuración </a:t>
                      </a:r>
                      <a:r>
                        <a:rPr lang="es-PE" sz="1400" u="none" strike="noStrike" dirty="0">
                          <a:effectLst/>
                        </a:rPr>
                        <a:t>de la </a:t>
                      </a:r>
                      <a:r>
                        <a:rPr lang="es-PE" sz="1400" b="1" u="none" strike="noStrike" dirty="0" smtClean="0">
                          <a:effectLst/>
                        </a:rPr>
                        <a:t>Directiva Administrativa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29.08.2017</a:t>
                      </a:r>
                      <a:endParaRPr lang="es-PE" sz="1400" b="1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39118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u="none" strike="noStrike" dirty="0">
                          <a:effectLst/>
                        </a:rPr>
                        <a:t>Versión final de las </a:t>
                      </a:r>
                      <a:r>
                        <a:rPr lang="es-PE" sz="1400" b="1" u="none" strike="noStrike" dirty="0">
                          <a:effectLst/>
                        </a:rPr>
                        <a:t>Fichas Técnicas 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29.08.2017</a:t>
                      </a:r>
                      <a:endParaRPr lang="es-PE" sz="1400" b="1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354018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u="none" strike="noStrike" dirty="0">
                          <a:effectLst/>
                        </a:rPr>
                        <a:t>Presentación de los indicadores para los Convenios de Gestión 2017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21.08.2017</a:t>
                      </a:r>
                      <a:endParaRPr lang="es-PE" sz="1400" b="1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371621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u="none" strike="noStrike" dirty="0">
                          <a:effectLst/>
                        </a:rPr>
                        <a:t>Informe </a:t>
                      </a:r>
                      <a:r>
                        <a:rPr lang="es-PE" sz="1400" u="none" strike="noStrike" dirty="0" err="1">
                          <a:effectLst/>
                        </a:rPr>
                        <a:t>Sustentario</a:t>
                      </a:r>
                      <a:r>
                        <a:rPr lang="es-PE" sz="1400" u="none" strike="noStrike" dirty="0">
                          <a:effectLst/>
                        </a:rPr>
                        <a:t> y proyecto de </a:t>
                      </a:r>
                      <a:r>
                        <a:rPr lang="es-PE" sz="1400" b="1" u="none" strike="noStrike" dirty="0">
                          <a:effectLst/>
                        </a:rPr>
                        <a:t>RM que apruebe la Directiva 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15.09.2017</a:t>
                      </a:r>
                      <a:endParaRPr lang="es-PE" sz="1400" b="1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39118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u="none" strike="noStrike" dirty="0" smtClean="0">
                          <a:effectLst/>
                        </a:rPr>
                        <a:t>Opinión </a:t>
                      </a:r>
                      <a:r>
                        <a:rPr lang="es-PE" sz="1400" u="none" strike="noStrike" dirty="0">
                          <a:effectLst/>
                        </a:rPr>
                        <a:t>Legal y proyecto de RM </a:t>
                      </a:r>
                      <a:r>
                        <a:rPr lang="es-PE" sz="1400" b="1" u="none" strike="noStrike" dirty="0" smtClean="0">
                          <a:effectLst/>
                        </a:rPr>
                        <a:t>(OGAJ)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22.09.2017</a:t>
                      </a:r>
                      <a:endParaRPr lang="es-PE" sz="1400" b="1" i="0" u="none" strike="noStrike" dirty="0">
                        <a:solidFill>
                          <a:srgbClr val="00B05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39118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u="none" strike="noStrike" dirty="0">
                          <a:effectLst/>
                        </a:rPr>
                        <a:t>Suscripción de RM que </a:t>
                      </a:r>
                      <a:r>
                        <a:rPr lang="es-PE" sz="1400" b="1" u="none" strike="noStrike" dirty="0">
                          <a:effectLst/>
                        </a:rPr>
                        <a:t>aprueba Directiva</a:t>
                      </a:r>
                      <a:r>
                        <a:rPr lang="es-PE" sz="1400" u="none" strike="noStrike" dirty="0">
                          <a:effectLst/>
                        </a:rPr>
                        <a:t> </a:t>
                      </a:r>
                      <a:r>
                        <a:rPr lang="es-PE" sz="1400" b="1" u="none" strike="noStrike" dirty="0" smtClean="0">
                          <a:effectLst/>
                        </a:rPr>
                        <a:t>Administrativa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solidFill>
                            <a:srgbClr val="000000"/>
                          </a:solidFill>
                          <a:effectLst/>
                        </a:rPr>
                        <a:t>27.09.2017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354018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b="1" u="none" strike="noStrike" dirty="0">
                          <a:effectLst/>
                        </a:rPr>
                        <a:t>Talleres </a:t>
                      </a:r>
                      <a:r>
                        <a:rPr lang="es-PE" sz="1400" b="1" u="none" strike="noStrike" dirty="0" err="1" smtClean="0">
                          <a:effectLst/>
                        </a:rPr>
                        <a:t>Macrorregionales</a:t>
                      </a:r>
                      <a:r>
                        <a:rPr lang="es-PE" sz="1400" b="1" u="none" strike="noStrike" dirty="0" smtClean="0">
                          <a:effectLst/>
                        </a:rPr>
                        <a:t> </a:t>
                      </a:r>
                      <a:r>
                        <a:rPr lang="es-PE" sz="1400" u="none" strike="noStrike" dirty="0">
                          <a:effectLst/>
                        </a:rPr>
                        <a:t>para difusión de los Convenios de Gestión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effectLst/>
                        </a:rPr>
                        <a:t>29.09.2017 </a:t>
                      </a:r>
                      <a:r>
                        <a:rPr lang="es-PE" sz="1400" b="1" u="none" strike="noStrike" dirty="0">
                          <a:effectLst/>
                        </a:rPr>
                        <a:t>al </a:t>
                      </a:r>
                      <a:r>
                        <a:rPr lang="es-PE" sz="1400" b="1" u="none" strike="noStrike" dirty="0" smtClean="0">
                          <a:effectLst/>
                        </a:rPr>
                        <a:t>13.10.2017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27382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u="none" strike="noStrike" dirty="0" smtClean="0">
                          <a:effectLst/>
                        </a:rPr>
                        <a:t>    Lima </a:t>
                      </a:r>
                      <a:r>
                        <a:rPr lang="es-PE" sz="1400" u="none" strike="noStrike" dirty="0">
                          <a:effectLst/>
                        </a:rPr>
                        <a:t>Metropolitana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effectLst/>
                        </a:rPr>
                        <a:t>29.09.2017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27382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u="none" strike="noStrike" dirty="0" smtClean="0">
                          <a:effectLst/>
                        </a:rPr>
                        <a:t>    Macro Centro (LIMA)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effectLst/>
                        </a:rPr>
                        <a:t>03.10.2017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27382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u="none" strike="noStrike" dirty="0" smtClean="0">
                          <a:effectLst/>
                        </a:rPr>
                        <a:t>    Macro Este (TARAPOTO)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effectLst/>
                        </a:rPr>
                        <a:t>06.10.2017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27382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u="none" strike="noStrike" dirty="0" smtClean="0">
                          <a:effectLst/>
                        </a:rPr>
                        <a:t>    Macro Norte (CHICLAYO)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effectLst/>
                        </a:rPr>
                        <a:t>10.10.2017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27382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u="none" strike="noStrike" dirty="0" smtClean="0">
                          <a:effectLst/>
                        </a:rPr>
                        <a:t>     Macro Sur (AREQUIPA)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effectLst/>
                        </a:rPr>
                        <a:t>13.10.2017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354018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b="1" u="none" strike="noStrike" dirty="0">
                          <a:effectLst/>
                        </a:rPr>
                        <a:t>Negociación</a:t>
                      </a:r>
                      <a:r>
                        <a:rPr lang="es-PE" sz="1400" u="none" strike="noStrike" dirty="0">
                          <a:effectLst/>
                        </a:rPr>
                        <a:t> de Convenios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effectLst/>
                        </a:rPr>
                        <a:t>19.09.2017 </a:t>
                      </a:r>
                      <a:r>
                        <a:rPr lang="es-PE" sz="1400" b="1" u="none" strike="noStrike" dirty="0">
                          <a:effectLst/>
                        </a:rPr>
                        <a:t>al </a:t>
                      </a:r>
                      <a:r>
                        <a:rPr lang="es-PE" sz="1400" b="1" u="none" strike="noStrike" dirty="0" smtClean="0">
                          <a:effectLst/>
                        </a:rPr>
                        <a:t>27.10.2017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354018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u="none" strike="noStrike" dirty="0">
                          <a:effectLst/>
                        </a:rPr>
                        <a:t>Convenio con </a:t>
                      </a:r>
                      <a:r>
                        <a:rPr lang="es-PE" sz="1400" b="1" u="none" strike="noStrike" dirty="0">
                          <a:effectLst/>
                        </a:rPr>
                        <a:t>vistos buenos de funcionarios de GORE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>
                          <a:effectLst/>
                        </a:rPr>
                        <a:t>06.11.2017 y 07.11.2017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  <a:tr h="354018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PE" sz="1400" u="none" strike="noStrike" dirty="0">
                          <a:effectLst/>
                        </a:rPr>
                        <a:t>Convenios con </a:t>
                      </a:r>
                      <a:r>
                        <a:rPr lang="es-PE" sz="1400" b="1" u="none" strike="noStrike" dirty="0">
                          <a:effectLst/>
                        </a:rPr>
                        <a:t>vistos de MINSA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1" u="none" strike="noStrike" dirty="0">
                          <a:effectLst/>
                        </a:rPr>
                        <a:t>08.11.2017 al 30.11.2017</a:t>
                      </a:r>
                      <a:endParaRPr lang="es-P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129" marR="8129" marT="8129" marB="0" anchor="ctr"/>
                </a:tc>
              </a:tr>
            </a:tbl>
          </a:graphicData>
        </a:graphic>
      </p:graphicFrame>
      <p:sp>
        <p:nvSpPr>
          <p:cNvPr id="7" name="CuadroTexto 2"/>
          <p:cNvSpPr txBox="1"/>
          <p:nvPr/>
        </p:nvSpPr>
        <p:spPr>
          <a:xfrm>
            <a:off x="10045203" y="72058"/>
            <a:ext cx="2492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cap="all" spc="-5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DIRECCIÓN DE MONITOREO Y EVALUACIÓN DE LA GESTIÓN EN SALUD</a:t>
            </a:r>
          </a:p>
          <a:p>
            <a:pPr algn="ctr"/>
            <a:endParaRPr lang="es-ES" sz="1000" cap="all" spc="-58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2331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46" y="988849"/>
            <a:ext cx="7542188" cy="619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Elipse"/>
          <p:cNvSpPr/>
          <p:nvPr/>
        </p:nvSpPr>
        <p:spPr>
          <a:xfrm>
            <a:off x="351788" y="378295"/>
            <a:ext cx="744255" cy="664029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2 CuadroTexto"/>
          <p:cNvSpPr txBox="1"/>
          <p:nvPr/>
        </p:nvSpPr>
        <p:spPr>
          <a:xfrm>
            <a:off x="521342" y="449572"/>
            <a:ext cx="11928973" cy="595424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r>
              <a:rPr lang="es-PE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REESTRUCTURACIÓN DE LA DIRECTIVA 2017</a:t>
            </a:r>
            <a:endParaRPr lang="es-PE" sz="3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260227" y="861530"/>
            <a:ext cx="489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/>
              <a:t>CONTENIDO</a:t>
            </a:r>
            <a:endParaRPr lang="es-PE" sz="2000" b="1" dirty="0"/>
          </a:p>
        </p:txBody>
      </p:sp>
      <p:sp>
        <p:nvSpPr>
          <p:cNvPr id="6" name="5 Cerrar llave"/>
          <p:cNvSpPr/>
          <p:nvPr/>
        </p:nvSpPr>
        <p:spPr>
          <a:xfrm>
            <a:off x="8245003" y="3133364"/>
            <a:ext cx="216024" cy="2088232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" name="10 Elipse"/>
          <p:cNvSpPr/>
          <p:nvPr/>
        </p:nvSpPr>
        <p:spPr>
          <a:xfrm>
            <a:off x="8978721" y="3400385"/>
            <a:ext cx="1958130" cy="1604700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  <a:prstDash val="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965083" y="3734683"/>
            <a:ext cx="1987549" cy="1303311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pPr algn="ctr"/>
            <a:r>
              <a:rPr lang="es-PE" sz="2800" dirty="0" smtClean="0">
                <a:solidFill>
                  <a:srgbClr val="000000"/>
                </a:solidFill>
                <a:latin typeface="Tw Cen MT Condensed" panose="020B0606020104020203" pitchFamily="34" charset="0"/>
              </a:rPr>
              <a:t>ENFOQUE PROCESOS</a:t>
            </a:r>
            <a:endParaRPr lang="es-PE" sz="2800" dirty="0">
              <a:solidFill>
                <a:srgbClr val="000000"/>
              </a:solidFill>
              <a:latin typeface="Tw Cen MT Condensed" panose="020B0606020104020203" pitchFamily="34" charset="0"/>
            </a:endParaRPr>
          </a:p>
          <a:p>
            <a:pPr algn="ctr"/>
            <a:endParaRPr lang="es-PE" sz="2100" dirty="0">
              <a:solidFill>
                <a:srgbClr val="000000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7561015" y="1163081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/>
              <a:t>MODIFICACIONES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PE" dirty="0" smtClean="0"/>
              <a:t>Remisión virtual de información de resultados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PE" dirty="0" smtClean="0"/>
              <a:t>Inclusión de un ID y un CM</a:t>
            </a:r>
          </a:p>
          <a:p>
            <a:pPr marL="622300" indent="-355600">
              <a:buFont typeface="Wingdings" panose="05000000000000000000" pitchFamily="2" charset="2"/>
              <a:buChar char="ü"/>
            </a:pPr>
            <a:r>
              <a:rPr lang="es-PE" dirty="0" smtClean="0"/>
              <a:t>Ejecución presupuestal</a:t>
            </a:r>
          </a:p>
          <a:p>
            <a:pPr marL="622300" indent="-355600">
              <a:buFont typeface="Wingdings" panose="05000000000000000000" pitchFamily="2" charset="2"/>
              <a:buChar char="ü"/>
            </a:pPr>
            <a:r>
              <a:rPr lang="es-PE" dirty="0" smtClean="0"/>
              <a:t>Gestión Institucional</a:t>
            </a:r>
          </a:p>
          <a:p>
            <a:endParaRPr lang="es-PE" dirty="0"/>
          </a:p>
        </p:txBody>
      </p:sp>
      <p:sp>
        <p:nvSpPr>
          <p:cNvPr id="16" name="15 Rectángulo"/>
          <p:cNvSpPr/>
          <p:nvPr/>
        </p:nvSpPr>
        <p:spPr>
          <a:xfrm>
            <a:off x="7459103" y="1028613"/>
            <a:ext cx="4939877" cy="2102133"/>
          </a:xfrm>
          <a:prstGeom prst="rect">
            <a:avLst/>
          </a:prstGeom>
          <a:noFill/>
          <a:ln w="3175">
            <a:solidFill>
              <a:schemeClr val="bg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26" tIns="58613" rIns="117226" bIns="58613" rtlCol="0" anchor="ctr"/>
          <a:lstStyle/>
          <a:p>
            <a:pPr algn="ctr"/>
            <a:endParaRPr lang="es-PE"/>
          </a:p>
        </p:txBody>
      </p:sp>
      <p:sp>
        <p:nvSpPr>
          <p:cNvPr id="14" name="CuadroTexto 2"/>
          <p:cNvSpPr txBox="1"/>
          <p:nvPr/>
        </p:nvSpPr>
        <p:spPr>
          <a:xfrm>
            <a:off x="10045203" y="72058"/>
            <a:ext cx="2492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cap="all" spc="-5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DIRECCIÓN DE MONITOREO Y EVALUACIÓN DE LA GESTIÓN EN SALUD</a:t>
            </a:r>
          </a:p>
          <a:p>
            <a:pPr algn="ctr"/>
            <a:endParaRPr lang="es-ES" sz="1000" cap="all" spc="-58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6595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Elipse"/>
          <p:cNvSpPr/>
          <p:nvPr/>
        </p:nvSpPr>
        <p:spPr>
          <a:xfrm>
            <a:off x="396131" y="300643"/>
            <a:ext cx="744255" cy="664029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Rectángulo 2"/>
          <p:cNvSpPr/>
          <p:nvPr/>
        </p:nvSpPr>
        <p:spPr>
          <a:xfrm>
            <a:off x="1131287" y="5400650"/>
            <a:ext cx="9865096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s-PE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(*) Adicionalmente </a:t>
            </a:r>
            <a:r>
              <a:rPr lang="es-PE" sz="14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contarán con un (01) compromiso de mejora diferenciado, seleccionado por daño de prioridad institucional.</a:t>
            </a:r>
            <a:endParaRPr lang="es-PE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2 CuadroTexto"/>
          <p:cNvSpPr txBox="1"/>
          <p:nvPr/>
        </p:nvSpPr>
        <p:spPr>
          <a:xfrm>
            <a:off x="564502" y="300643"/>
            <a:ext cx="11928973" cy="595424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r>
              <a:rPr lang="es-PE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 DISTRIBUCIÓN DE INDICADORES</a:t>
            </a:r>
            <a:endParaRPr lang="es-PE" sz="3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082241"/>
              </p:ext>
            </p:extLst>
          </p:nvPr>
        </p:nvGraphicFramePr>
        <p:xfrm>
          <a:off x="2052315" y="1944266"/>
          <a:ext cx="8401052" cy="32004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100263"/>
                <a:gridCol w="2100263"/>
                <a:gridCol w="2100263"/>
                <a:gridCol w="2100263"/>
              </a:tblGrid>
              <a:tr h="370840">
                <a:tc>
                  <a:txBody>
                    <a:bodyPr/>
                    <a:lstStyle/>
                    <a:p>
                      <a:endParaRPr lang="es-PE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dirty="0" smtClean="0"/>
                        <a:t>META INSTITUCIONAL</a:t>
                      </a:r>
                      <a:endParaRPr lang="es-P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dirty="0" smtClean="0"/>
                        <a:t>INDICADORES DESEMPEÑO</a:t>
                      </a:r>
                      <a:endParaRPr lang="es-P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dirty="0" smtClean="0"/>
                        <a:t>COMPROMISOS DE MEJORA</a:t>
                      </a:r>
                      <a:endParaRPr lang="es-PE" dirty="0"/>
                    </a:p>
                  </a:txBody>
                  <a:tcPr anchor="ctr"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s-PE" dirty="0" smtClean="0"/>
                        <a:t>DIRESA/</a:t>
                      </a:r>
                    </a:p>
                    <a:p>
                      <a:r>
                        <a:rPr lang="es-PE" dirty="0" smtClean="0"/>
                        <a:t>GERESA</a:t>
                      </a:r>
                      <a:endParaRPr lang="es-P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PE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</a:p>
                    <a:p>
                      <a:pPr marL="0" algn="ctr" defTabSz="914400" rtl="0" eaLnBrk="1" latinLnBrk="0" hangingPunct="1"/>
                      <a:endParaRPr lang="es-PE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dirty="0" smtClean="0"/>
                        <a:t>03</a:t>
                      </a:r>
                      <a:endParaRPr lang="es-P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dirty="0" smtClean="0"/>
                        <a:t>05</a:t>
                      </a:r>
                      <a:endParaRPr lang="es-PE" dirty="0"/>
                    </a:p>
                  </a:txBody>
                  <a:tcPr anchor="ctr"/>
                </a:tc>
              </a:tr>
              <a:tr h="320040">
                <a:tc>
                  <a:txBody>
                    <a:bodyPr/>
                    <a:lstStyle/>
                    <a:p>
                      <a:r>
                        <a:rPr lang="es-PE" dirty="0" smtClean="0"/>
                        <a:t>DIRIS</a:t>
                      </a:r>
                      <a:endParaRPr lang="es-P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PE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00</a:t>
                      </a:r>
                    </a:p>
                    <a:p>
                      <a:pPr marL="0" algn="ctr" defTabSz="914400" rtl="0" eaLnBrk="1" latinLnBrk="0" hangingPunct="1"/>
                      <a:endParaRPr lang="es-PE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dirty="0" smtClean="0"/>
                        <a:t>08</a:t>
                      </a:r>
                      <a:endParaRPr lang="es-P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dirty="0" smtClean="0"/>
                        <a:t>04</a:t>
                      </a:r>
                      <a:endParaRPr lang="es-PE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PE" dirty="0" smtClean="0"/>
                        <a:t>REDES/</a:t>
                      </a:r>
                      <a:r>
                        <a:rPr lang="es-PE" baseline="0" dirty="0" smtClean="0"/>
                        <a:t> </a:t>
                      </a:r>
                    </a:p>
                    <a:p>
                      <a:r>
                        <a:rPr lang="es-PE" baseline="0" dirty="0" smtClean="0"/>
                        <a:t>HOSP &lt; 50 </a:t>
                      </a:r>
                      <a:endParaRPr lang="es-P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dirty="0" smtClean="0"/>
                        <a:t>00</a:t>
                      </a:r>
                      <a:endParaRPr lang="es-P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dirty="0" smtClean="0"/>
                        <a:t>08</a:t>
                      </a:r>
                      <a:endParaRPr lang="es-P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dirty="0" smtClean="0"/>
                        <a:t>03</a:t>
                      </a:r>
                      <a:endParaRPr lang="es-PE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PE" dirty="0" smtClean="0"/>
                        <a:t>HOSP &gt; 50</a:t>
                      </a:r>
                      <a:r>
                        <a:rPr lang="es-PE" baseline="0" dirty="0" smtClean="0"/>
                        <a:t> / INSTITUTOS</a:t>
                      </a:r>
                      <a:endParaRPr lang="es-P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dirty="0" smtClean="0"/>
                        <a:t>00</a:t>
                      </a:r>
                      <a:endParaRPr lang="es-P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dirty="0" smtClean="0"/>
                        <a:t>08</a:t>
                      </a:r>
                      <a:endParaRPr lang="es-P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dirty="0" smtClean="0"/>
                        <a:t>03 (*)</a:t>
                      </a:r>
                      <a:endParaRPr lang="es-PE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CuadroTexto 2"/>
          <p:cNvSpPr txBox="1"/>
          <p:nvPr/>
        </p:nvSpPr>
        <p:spPr>
          <a:xfrm>
            <a:off x="10045203" y="72058"/>
            <a:ext cx="2492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cap="all" spc="-5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DIRECCIÓN DE MONITOREO Y EVALUACIÓN DE LA GESTIÓN EN SALUD</a:t>
            </a:r>
          </a:p>
          <a:p>
            <a:pPr algn="ctr"/>
            <a:endParaRPr lang="es-ES" sz="1000" cap="all" spc="-58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1367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0620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Elipse"/>
          <p:cNvSpPr/>
          <p:nvPr/>
        </p:nvSpPr>
        <p:spPr>
          <a:xfrm>
            <a:off x="396131" y="481062"/>
            <a:ext cx="744255" cy="664029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2 CuadroTexto"/>
          <p:cNvSpPr txBox="1"/>
          <p:nvPr/>
        </p:nvSpPr>
        <p:spPr>
          <a:xfrm>
            <a:off x="564502" y="515365"/>
            <a:ext cx="11928973" cy="595424"/>
          </a:xfrm>
          <a:prstGeom prst="rect">
            <a:avLst/>
          </a:prstGeom>
          <a:noFill/>
        </p:spPr>
        <p:txBody>
          <a:bodyPr wrap="square" lIns="117226" tIns="58613" rIns="117226" bIns="58613" rtlCol="0">
            <a:spAutoFit/>
          </a:bodyPr>
          <a:lstStyle/>
          <a:p>
            <a:r>
              <a:rPr lang="es-PE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s-PE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METODOLOGÍA DE EVALUACIÓN Y ENTREGA ECONÓMICA</a:t>
            </a:r>
            <a:endParaRPr lang="es-PE" sz="3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085004"/>
              </p:ext>
            </p:extLst>
          </p:nvPr>
        </p:nvGraphicFramePr>
        <p:xfrm>
          <a:off x="2182791" y="1800250"/>
          <a:ext cx="8582492" cy="283845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8582492"/>
              </a:tblGrid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u="none" strike="noStrike" dirty="0">
                          <a:effectLst/>
                        </a:rPr>
                        <a:t> Cronograma de Evaluación </a:t>
                      </a:r>
                      <a:r>
                        <a:rPr lang="es-PE" sz="1800" u="none" strike="noStrike" dirty="0" smtClean="0">
                          <a:effectLst/>
                        </a:rPr>
                        <a:t>(Comité</a:t>
                      </a:r>
                      <a:r>
                        <a:rPr lang="es-PE" sz="1800" u="none" strike="noStrike" baseline="0" dirty="0" smtClean="0">
                          <a:effectLst/>
                        </a:rPr>
                        <a:t> de Trabajo)</a:t>
                      </a:r>
                      <a:endParaRPr lang="es-PE" sz="1800" b="0" i="0" u="none" strike="noStrike" dirty="0">
                        <a:solidFill>
                          <a:srgbClr val="25406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u="none" strike="noStrike">
                          <a:effectLst/>
                        </a:rPr>
                        <a:t>Actualización de Información de Resultados en Aplicativo (Instituciones firmantes)</a:t>
                      </a:r>
                      <a:endParaRPr lang="es-PE" sz="1800" b="0" i="0" u="none" strike="noStrike">
                        <a:solidFill>
                          <a:srgbClr val="25406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u="none" strike="noStrike">
                          <a:effectLst/>
                        </a:rPr>
                        <a:t>Evaluación de resultados  (Áreas Técnicas)</a:t>
                      </a:r>
                      <a:endParaRPr lang="es-PE" sz="1800" b="0" i="0" u="none" strike="noStrike">
                        <a:solidFill>
                          <a:srgbClr val="25406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u="none" strike="noStrike" dirty="0">
                          <a:effectLst/>
                        </a:rPr>
                        <a:t>Actualización de Información de Evaluación en Aplicativo (Áreas Técnicas)</a:t>
                      </a:r>
                      <a:endParaRPr lang="es-PE" sz="1800" b="0" i="0" u="none" strike="noStrike" dirty="0">
                        <a:solidFill>
                          <a:srgbClr val="25406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u="none" strike="noStrike">
                          <a:effectLst/>
                        </a:rPr>
                        <a:t>Consolidación y Pre-publicación de resultados (OGTI)</a:t>
                      </a:r>
                      <a:endParaRPr lang="es-PE" sz="1800" b="0" i="0" u="none" strike="noStrike">
                        <a:solidFill>
                          <a:srgbClr val="25406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u="none" strike="noStrike">
                          <a:effectLst/>
                        </a:rPr>
                        <a:t>Remisión de Observaciones (Instituciones firmantes)</a:t>
                      </a:r>
                      <a:endParaRPr lang="es-PE" sz="1800" b="0" i="0" u="none" strike="noStrike">
                        <a:solidFill>
                          <a:srgbClr val="25406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u="none" strike="noStrike">
                          <a:effectLst/>
                        </a:rPr>
                        <a:t>Absolución de Observaciones  (Áreas Técnicas)</a:t>
                      </a:r>
                      <a:endParaRPr lang="es-PE" sz="1800" b="0" i="0" u="none" strike="noStrike">
                        <a:solidFill>
                          <a:srgbClr val="25406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u="none" strike="noStrike">
                          <a:effectLst/>
                        </a:rPr>
                        <a:t>Emisión de Informe Final de Evaluación  (OGTI)</a:t>
                      </a:r>
                      <a:endParaRPr lang="es-PE" sz="1800" b="0" i="0" u="none" strike="noStrike">
                        <a:solidFill>
                          <a:srgbClr val="25406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u="none" strike="noStrike">
                          <a:effectLst/>
                        </a:rPr>
                        <a:t>Validación de Informe Final de Evaluación (DGOS)</a:t>
                      </a:r>
                      <a:endParaRPr lang="es-PE" sz="1800" b="0" i="0" u="none" strike="noStrike">
                        <a:solidFill>
                          <a:srgbClr val="25406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u="none" strike="noStrike" dirty="0">
                          <a:effectLst/>
                        </a:rPr>
                        <a:t>Publicación de Resultados y </a:t>
                      </a:r>
                      <a:r>
                        <a:rPr lang="es-PE" sz="1800" u="none" strike="noStrike" dirty="0" err="1">
                          <a:effectLst/>
                        </a:rPr>
                        <a:t>Ránking</a:t>
                      </a:r>
                      <a:r>
                        <a:rPr lang="es-PE" sz="1800" u="none" strike="noStrike" dirty="0">
                          <a:effectLst/>
                        </a:rPr>
                        <a:t> de Instituciones firmantes</a:t>
                      </a:r>
                      <a:endParaRPr lang="es-PE" sz="1800" b="0" i="0" u="none" strike="noStrike" dirty="0">
                        <a:solidFill>
                          <a:srgbClr val="25406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505556"/>
              </p:ext>
            </p:extLst>
          </p:nvPr>
        </p:nvGraphicFramePr>
        <p:xfrm>
          <a:off x="2124323" y="5472658"/>
          <a:ext cx="8544597" cy="851535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8544597"/>
              </a:tblGrid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Remisión de Nóminas de personal a DIGEP (Instituciones firmantes)</a:t>
                      </a:r>
                      <a:endParaRPr lang="es-PE" sz="1800" b="0" i="0" u="none" strike="noStrike">
                        <a:solidFill>
                          <a:srgbClr val="25406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</a:rPr>
                        <a:t>Validación de Nóminas de personal y determinación de monto anual (DIGEP)</a:t>
                      </a:r>
                      <a:endParaRPr lang="es-PE" sz="1800" b="0" i="0" u="none" strike="noStrike">
                        <a:solidFill>
                          <a:srgbClr val="25406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Trámites para entrega económica (OGGPM)</a:t>
                      </a:r>
                      <a:endParaRPr lang="es-PE" sz="1800" b="0" i="0" u="none" strike="noStrike" dirty="0">
                        <a:solidFill>
                          <a:srgbClr val="25406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4" name="CuadroTexto 2"/>
          <p:cNvSpPr txBox="1"/>
          <p:nvPr/>
        </p:nvSpPr>
        <p:spPr>
          <a:xfrm>
            <a:off x="10045203" y="72058"/>
            <a:ext cx="2492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cap="all" spc="-5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DIRECCIÓN DE MONITOREO Y EVALUACIÓN DE LA GESTIÓN EN SALUD</a:t>
            </a:r>
          </a:p>
          <a:p>
            <a:pPr algn="ctr"/>
            <a:endParaRPr lang="es-ES" sz="1000" cap="all" spc="-58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4644603" y="1296194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>
                <a:solidFill>
                  <a:srgbClr val="FF0000"/>
                </a:solidFill>
              </a:rPr>
              <a:t>EVALUACIÓN DE MI, ID Y CM</a:t>
            </a:r>
            <a:endParaRPr lang="es-PE" b="1" dirty="0">
              <a:solidFill>
                <a:srgbClr val="FF00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5004643" y="496860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>
                <a:solidFill>
                  <a:srgbClr val="FF0000"/>
                </a:solidFill>
              </a:rPr>
              <a:t>ENTREGA ECONÓMICA</a:t>
            </a:r>
            <a:endParaRPr lang="es-P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49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Tema5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laridad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da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2204</TotalTime>
  <Words>1256</Words>
  <Application>Microsoft Office PowerPoint</Application>
  <PresentationFormat>Personalizado</PresentationFormat>
  <Paragraphs>230</Paragraphs>
  <Slides>14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0</vt:i4>
      </vt:variant>
      <vt:variant>
        <vt:lpstr>Títulos de diapositiva</vt:lpstr>
      </vt:variant>
      <vt:variant>
        <vt:i4>14</vt:i4>
      </vt:variant>
    </vt:vector>
  </HeadingPairs>
  <TitlesOfParts>
    <vt:vector size="27" baseType="lpstr">
      <vt:lpstr>MS Mincho</vt:lpstr>
      <vt:lpstr>Agency FB</vt:lpstr>
      <vt:lpstr>Aharoni</vt:lpstr>
      <vt:lpstr>Arial</vt:lpstr>
      <vt:lpstr>Arial Black</vt:lpstr>
      <vt:lpstr>BerlinSansFB-Reg</vt:lpstr>
      <vt:lpstr>Calibri</vt:lpstr>
      <vt:lpstr>Times New Roman</vt:lpstr>
      <vt:lpstr>Tw Cen MT Condensed</vt:lpstr>
      <vt:lpstr>Verdana</vt:lpstr>
      <vt:lpstr>Wingdings</vt:lpstr>
      <vt:lpstr>Tema5</vt:lpstr>
      <vt:lpstr>Claridad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CLAUDIA GUZMAN MEDINA</dc:creator>
  <cp:lastModifiedBy>SHUMAYA ITURRIZAGA COLONIO</cp:lastModifiedBy>
  <cp:revision>145</cp:revision>
  <cp:lastPrinted>2017-09-07T15:03:46Z</cp:lastPrinted>
  <dcterms:created xsi:type="dcterms:W3CDTF">2016-07-07T16:25:06Z</dcterms:created>
  <dcterms:modified xsi:type="dcterms:W3CDTF">2017-10-02T16:36:15Z</dcterms:modified>
</cp:coreProperties>
</file>