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291" r:id="rId3"/>
    <p:sldId id="316" r:id="rId4"/>
    <p:sldId id="317" r:id="rId5"/>
    <p:sldId id="304" r:id="rId6"/>
    <p:sldId id="257" r:id="rId7"/>
    <p:sldId id="302" r:id="rId8"/>
    <p:sldId id="303" r:id="rId9"/>
    <p:sldId id="318" r:id="rId10"/>
    <p:sldId id="305" r:id="rId11"/>
    <p:sldId id="319" r:id="rId12"/>
    <p:sldId id="306" r:id="rId13"/>
    <p:sldId id="320" r:id="rId14"/>
    <p:sldId id="307" r:id="rId15"/>
    <p:sldId id="321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22" r:id="rId2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WILLY_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6" y="231088"/>
            <a:ext cx="4363572" cy="51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82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9413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327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86" y="231088"/>
            <a:ext cx="4363572" cy="51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3827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09511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1002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575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896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4777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3293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10976-0324-43EC-8FEC-53FDC590B119}" type="datetimeFigureOut">
              <a:rPr lang="es-PE" smtClean="0"/>
              <a:t>02/10/2017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63A31-A726-4437-B585-89FE9B672D8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1955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81"/>
          <a:stretch/>
        </p:blipFill>
        <p:spPr>
          <a:xfrm>
            <a:off x="95250" y="53580"/>
            <a:ext cx="2343690" cy="94257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896534" y="2699029"/>
            <a:ext cx="6520923" cy="303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11662" y="1109256"/>
            <a:ext cx="104906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institucionales, indicadores de desempeño y compromisos de </a:t>
            </a:r>
            <a:r>
              <a:rPr lang="es-P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mejora</a:t>
            </a:r>
          </a:p>
          <a:p>
            <a:pPr algn="ctr"/>
            <a:r>
              <a:rPr lang="es-P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r>
              <a:rPr lang="es-P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PE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6843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>
            <a:noAutofit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6.1    Posibilidades de resultados para MI e ID que se miden en términos de porcentajes y coberturas</a:t>
            </a:r>
            <a:endParaRPr lang="es-PE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982788"/>
            <a:ext cx="10896600" cy="435133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s-ES" dirty="0"/>
              <a:t>Se podrá obtener un porcentaje de cumplimiento anual del indicador entre cero 0% y 100%, que estará en función de la magnitud de logro alcanzado respecto del logro esperado definido en el Convenio de Gestión. </a:t>
            </a:r>
            <a:endParaRPr lang="es-PE" dirty="0"/>
          </a:p>
          <a:p>
            <a:pPr lvl="0"/>
            <a:r>
              <a:rPr lang="es-ES" dirty="0"/>
              <a:t>Si el valor de logro alcanzado es mejor que el logro esperado (mayor o menor dependiendo del indicador) el porcentaje de cumplimiento del indicador será 100%. </a:t>
            </a:r>
            <a:endParaRPr lang="es-PE" dirty="0"/>
          </a:p>
          <a:p>
            <a:pPr lvl="0"/>
            <a:r>
              <a:rPr lang="es-ES" dirty="0"/>
              <a:t>Si el valor de logro alcanzado es menor o igual que el valor umbral (mayor o menor dependiendo del indicador), el porcentaje de cumplimiento del indicador será 0%.</a:t>
            </a:r>
            <a:endParaRPr lang="es-PE" dirty="0"/>
          </a:p>
          <a:p>
            <a:pPr lvl="0"/>
            <a:r>
              <a:rPr lang="es-ES" dirty="0"/>
              <a:t>Cuando se obtiene un resultado negativo de porcentaje de cumplimiento, se califica como 0% de cumplimiento. </a:t>
            </a:r>
            <a:endParaRPr lang="es-PE" dirty="0"/>
          </a:p>
          <a:p>
            <a:pPr lvl="0"/>
            <a:r>
              <a:rPr lang="es-ES" dirty="0"/>
              <a:t>En caso de que el valor de logro alcanzado se encuentre entre los valores del umbral y de logro esperado, el porcentaje de cumplimiento fluctúa entre 0.1% y 100% de cumplimiento. </a:t>
            </a:r>
            <a:endParaRPr lang="es-PE" dirty="0"/>
          </a:p>
          <a:p>
            <a:pPr lvl="0"/>
            <a:r>
              <a:rPr lang="es-ES" dirty="0"/>
              <a:t>Estas reglas aplican también al ID “Densidad de Incidencia/Incidencia Acumulada de las Infecciones Asociadas a la Atención de Salud (IAAS) seleccionadas.</a:t>
            </a:r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3151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Ejemplo 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 dirty="0"/>
          </a:p>
        </p:txBody>
      </p:sp>
      <p:graphicFrame>
        <p:nvGraphicFramePr>
          <p:cNvPr id="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6392084"/>
              </p:ext>
            </p:extLst>
          </p:nvPr>
        </p:nvGraphicFramePr>
        <p:xfrm>
          <a:off x="1174172" y="2275608"/>
          <a:ext cx="9788236" cy="3331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2519"/>
                <a:gridCol w="1361209"/>
                <a:gridCol w="1340427"/>
                <a:gridCol w="1606434"/>
                <a:gridCol w="1957647"/>
              </a:tblGrid>
              <a:tr h="1121156"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Indicador 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Valor  umbral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Logro esperado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Logro alcanzado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% de cumplimiento</a:t>
                      </a:r>
                      <a:endParaRPr lang="es-PE" sz="2400" dirty="0"/>
                    </a:p>
                  </a:txBody>
                  <a:tcPr/>
                </a:tc>
              </a:tr>
              <a:tr h="1071327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Cobertura de inmunización contra rotavirus y neumococo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80%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95%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90%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94%</a:t>
                      </a:r>
                      <a:endParaRPr lang="es-PE" sz="2000" dirty="0"/>
                    </a:p>
                  </a:txBody>
                  <a:tcPr/>
                </a:tc>
              </a:tr>
              <a:tr h="1071327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solidFill>
                            <a:srgbClr val="FF0000"/>
                          </a:solidFill>
                          <a:effectLst/>
                        </a:rPr>
                        <a:t>Cobertura de inmunización contra rotavirus y neumococo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80%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95%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70%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0%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errar llave 4"/>
          <p:cNvSpPr/>
          <p:nvPr/>
        </p:nvSpPr>
        <p:spPr>
          <a:xfrm>
            <a:off x="11353800" y="1018309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61784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PE" sz="3600" b="1" i="1" u="sng" dirty="0"/>
              <a:t>6.6.2    </a:t>
            </a:r>
            <a:r>
              <a:rPr lang="es-PE" sz="3600" b="1" u="sng" dirty="0"/>
              <a:t>Posibilidades de resultados para ID con valores de logro esperado expresados en un rango de valores promedio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Si el valor de logro alcanzado se encuentra entre los valores (inferior y superior) del rango establecido como logro esperado, el porcentaje de cumplimiento anual del indicador es de 100%.</a:t>
            </a:r>
          </a:p>
          <a:p>
            <a:r>
              <a:rPr lang="es-ES" dirty="0"/>
              <a:t>Si el valor alcanzado es menor o mayor a los valores del rango, el cálculo del porcentaje de cumplimiento del indicador se realiza aplicando los criterios que para un 80% y 60% de cumplimiento se establece en la ficha del indicador. </a:t>
            </a:r>
          </a:p>
          <a:p>
            <a:r>
              <a:rPr lang="es-ES" dirty="0"/>
              <a:t>Los valores del indicador por fuera de los rangos establecidos, se califica como 0% de cumplimiento.</a:t>
            </a:r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3574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Ejemplo</a:t>
            </a:r>
            <a:endParaRPr lang="es-PE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903760"/>
              </p:ext>
            </p:extLst>
          </p:nvPr>
        </p:nvGraphicFramePr>
        <p:xfrm>
          <a:off x="838200" y="1825625"/>
          <a:ext cx="9788236" cy="4402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2519"/>
                <a:gridCol w="1361209"/>
                <a:gridCol w="1340427"/>
                <a:gridCol w="1606434"/>
                <a:gridCol w="1957647"/>
              </a:tblGrid>
              <a:tr h="1121156"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Indicador 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Valor  umbral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Logro esperado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Logro alcanzado</a:t>
                      </a:r>
                      <a:endParaRPr lang="es-P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400" dirty="0" smtClean="0"/>
                        <a:t>% de cumplimiento</a:t>
                      </a:r>
                      <a:endParaRPr lang="es-PE" sz="2400" dirty="0"/>
                    </a:p>
                  </a:txBody>
                  <a:tcPr/>
                </a:tc>
              </a:tr>
              <a:tr h="1071327"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Productividad Hora Médico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4-5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4.3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100%</a:t>
                      </a:r>
                      <a:endParaRPr lang="es-PE" sz="2000" dirty="0"/>
                    </a:p>
                  </a:txBody>
                  <a:tcPr/>
                </a:tc>
              </a:tr>
              <a:tr h="1071327">
                <a:tc>
                  <a:txBody>
                    <a:bodyPr/>
                    <a:lstStyle/>
                    <a:p>
                      <a:r>
                        <a:rPr lang="es-PE" sz="2000" dirty="0" smtClean="0"/>
                        <a:t>Productividad Hora Médico</a:t>
                      </a:r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4 -5 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5.2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80%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0713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2000" dirty="0" smtClean="0"/>
                        <a:t>Productividad Hora Médico</a:t>
                      </a:r>
                    </a:p>
                    <a:p>
                      <a:endParaRPr lang="es-P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4-5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2.9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000" dirty="0" smtClean="0">
                          <a:solidFill>
                            <a:srgbClr val="FF0000"/>
                          </a:solidFill>
                        </a:rPr>
                        <a:t>0%</a:t>
                      </a:r>
                      <a:endParaRPr lang="es-PE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14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92200"/>
            <a:ext cx="10515600" cy="598488"/>
          </a:xfrm>
        </p:spPr>
        <p:txBody>
          <a:bodyPr>
            <a:normAutofit fontScale="90000"/>
          </a:bodyPr>
          <a:lstStyle/>
          <a:p>
            <a:r>
              <a:rPr lang="es-PE" b="1" u="sng" dirty="0"/>
              <a:t>Posibilidades de resultados para CM de los servicios</a:t>
            </a:r>
            <a:br>
              <a:rPr lang="es-PE" b="1" u="sng" dirty="0"/>
            </a:b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/>
              <a:t>Si la institución realizó todas las acciones definidas y en las fechas establecidas, el porcentaje de cumplimiento es 100%. </a:t>
            </a:r>
          </a:p>
          <a:p>
            <a:r>
              <a:rPr lang="es-PE" dirty="0"/>
              <a:t>De no lograr todas las acciones y/o ejecución fuera de las fechas establecidas, el porcentaje de cumplimiento del compromiso es 0%.</a:t>
            </a:r>
          </a:p>
          <a:p>
            <a:pPr lvl="0"/>
            <a:r>
              <a:rPr lang="es-PE" dirty="0"/>
              <a:t>Si la institución completó las acciones de manera parcial, el porcentaje de cumplimiento corresponde al porcentaje que señala la ficha técnica correspondiente.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127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/>
              <a:t>Ejemplo</a:t>
            </a:r>
            <a:endParaRPr lang="es-PE" dirty="0"/>
          </a:p>
        </p:txBody>
      </p:sp>
      <p:graphicFrame>
        <p:nvGraphicFramePr>
          <p:cNvPr id="5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119793"/>
              </p:ext>
            </p:extLst>
          </p:nvPr>
        </p:nvGraphicFramePr>
        <p:xfrm>
          <a:off x="1215738" y="1491471"/>
          <a:ext cx="8427027" cy="39014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981"/>
                <a:gridCol w="4723229"/>
                <a:gridCol w="939817"/>
              </a:tblGrid>
              <a:tr h="460162"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Nombre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Fortalecimiento del monitoreo a la adherencia a la Higiene de Manos en el ámbito hospitalario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effectLst/>
                        </a:rPr>
                        <a:t>valor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10419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Logro esperado y porcentaje de cumplimiento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Informe de actividades realizadas por el Día Mundial de la Higiene de Manos (5 de Mayo) con cargo remitido a la DGAIN.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40%</a:t>
                      </a:r>
                      <a:endParaRPr lang="es-P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0306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Plazo: Agosto 2017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306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Fuente auditable: Informe.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17497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u="none" strike="noStrike" dirty="0">
                          <a:effectLst/>
                        </a:rPr>
                        <a:t>Informe de supervisión del cumplimiento de la práctica de lavado </a:t>
                      </a:r>
                      <a:r>
                        <a:rPr lang="es-PE" sz="1400" u="none" strike="noStrike" dirty="0" err="1" smtClean="0">
                          <a:effectLst/>
                        </a:rPr>
                        <a:t>demanos</a:t>
                      </a:r>
                      <a:r>
                        <a:rPr lang="es-PE" sz="1400" u="none" strike="noStrike" dirty="0" smtClean="0">
                          <a:effectLst/>
                        </a:rPr>
                        <a:t> por parte del personal médico y no médico, en áreas críticas tales como emergencia, cuidados intensivos / intermedios, vigilancia intensiva, centro quirúrgico y centro obstétrico.</a:t>
                      </a:r>
                      <a:endParaRPr lang="es-P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60%</a:t>
                      </a:r>
                      <a:endParaRPr lang="es-P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9744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u="none" strike="noStrike" dirty="0" smtClean="0">
                          <a:effectLst/>
                        </a:rPr>
                        <a:t>Plazo: Julio y Diciembre 2017</a:t>
                      </a:r>
                      <a:endParaRPr lang="es-P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744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800" u="none" strike="noStrike" dirty="0" smtClean="0">
                          <a:effectLst/>
                        </a:rPr>
                        <a:t>Fuente Auditable: Informe.</a:t>
                      </a:r>
                      <a:endParaRPr lang="es-PE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306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1527464" y="5392882"/>
            <a:ext cx="79386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E" dirty="0" smtClean="0"/>
              <a:t>Si cumple solo el primer criterio 40% del puntaje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E" dirty="0" smtClean="0"/>
              <a:t>Si cumple solo el segundo criterio 60% del puntaje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E" dirty="0" smtClean="0"/>
              <a:t>Si cumple el segundo criterio pero necesariamente debió cumplir el primero 0%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PE" dirty="0" smtClean="0"/>
              <a:t>Si cumple todo 100%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18060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957034"/>
              </p:ext>
            </p:extLst>
          </p:nvPr>
        </p:nvGraphicFramePr>
        <p:xfrm>
          <a:off x="3002507" y="-43953"/>
          <a:ext cx="9062113" cy="703839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400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267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953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9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Tipo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Denominación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Fuente de datos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Meta Institucional (MI)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Prevalencia de anemia en niños de 6 a 35 meses.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effectLst/>
                        </a:rPr>
                        <a:t>ENDES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922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Indicador de Desempeño (ID)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Porcentaje de parto institucional rural.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effectLst/>
                        </a:rPr>
                        <a:t>ENDES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742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Disponibilidad de medicamentos esenciales en establecimientos de salud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effectLst/>
                        </a:rPr>
                        <a:t>SISMED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526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Porcentaje de ejecución presupuestal de todas las Unidades Ejecutoras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effectLst/>
                        </a:rPr>
                        <a:t>SIAF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0350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Compromiso de Mejora (CM)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Supervisión a los establecimientos de salud.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Informe de la Dirección General de Intervenciones Estratégicas en Salud Pública.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944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Establecimientos de salud que aseguran los insumos críticos para los Programas Presupuestales seleccionados.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SISMED y IDI (CENARES)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81671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Fortalecimiento de la gestión institucional en relación a los CG: </a:t>
                      </a:r>
                      <a:endParaRPr lang="es-PE" sz="14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1. Elaboración del plan y difusión de CG</a:t>
                      </a:r>
                      <a:endParaRPr lang="es-PE" sz="14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2. Monitoreo de los Indicadores y Compromisos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Dirección General de operaciones con el apoyo en las áreas que considere competentes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9498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Fortalecimiento de las Referencias y Contra referencia en el marco de la continuidad de la atención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Informe de la Dirección de Intercambio Prestacional, Organización y Servicios de Salud - DIPOS, en base a los informes remitidos por las DIRESA/GERESA, DIRIS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9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>
                          <a:effectLst/>
                        </a:rPr>
                        <a:t> 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Certificación de Establecimientos de Salud Amigos de la Madre, la Niña y el Niño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effectLst/>
                        </a:rPr>
                        <a:t>Informe de la Dirección General de Intervenciones Estratégicas en SP.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445" marR="1445" marT="144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299346" y="17190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es-E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es-PE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2436" y="1420800"/>
            <a:ext cx="2994788" cy="175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 </a:t>
            </a:r>
            <a:endParaRPr lang="es-PE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PE" b="1" u="sng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Tabla 1: MI, ID y CM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PE" b="1" u="sng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para evaluación de las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PE" b="1" u="sng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DIRESA / GERESA</a:t>
            </a:r>
            <a:endParaRPr lang="es-PE" b="1" u="sng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452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325321"/>
              </p:ext>
            </p:extLst>
          </p:nvPr>
        </p:nvGraphicFramePr>
        <p:xfrm>
          <a:off x="177421" y="0"/>
          <a:ext cx="8879772" cy="7080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8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543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771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0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Tipo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Denominación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Fuente de datos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3133">
                <a:tc rowSpan="8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Indicador de Desempeño (ID)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Porcentaje de niños menores de 2 años con suplementación de hierro y/o MN.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SIASIS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321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Cobertura de inmunización contra rotavirus y neumococo.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HIS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797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Porcentaje de recién nacidos con 2 controles CRED.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SIASIS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797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Porcentaje de gestantes con paquete preventivo completo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SIASIS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434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Porcentaje de mujeres de 25 a 64 años afiliadas al SIS con despistaje de Cáncer de cuello uterino.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SIASIS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313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Productividad hora médico en consulta externa.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HIS y reportes de programación de consulta externa médica.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313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Porcentaje de mujeres en edad fértil usuarias de métodos de planificación familiar.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HIS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313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Disponibilidad de medicamentos esenciales en establecimientos de salud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SISMED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86280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Compromiso de Mejora (CM)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Establecimientos de salud preparados para el diagnóstico y manejo de la hipertensión arterial, diabetes mellitus, depresión y tuberculosis.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Informe de la Dirección General de Intervenciones Estratégicas en Salud Pública.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48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Establecimientos de salud que aseguran los insumos críticos para los Programas Presupuestales seleccionados.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SISMED y IDI (CENARES)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1886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Fortalecimiento de las Referencias y Contra referencia en el marco de la continuidad de la atención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Informe de la Dirección de Intercambio Prestacional, Organización y Servicios de Salud - DIPOS, en base a los informes remitidos por las DIRESA/GERESA, DIRIS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86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 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Certificación de Establecimientos de Salud Amigos de la Madre, la Niña y el Niño</a:t>
                      </a:r>
                      <a:endParaRPr lang="es-PE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Informe de la Dirección General de Intervenciones Estratégicas en SP.</a:t>
                      </a:r>
                      <a:endParaRPr lang="es-PE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06" marR="1706" marT="1706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9057193" y="352769"/>
            <a:ext cx="2839239" cy="8306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PE" b="1" u="sng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Tabla 2: ID y CM  para </a:t>
            </a:r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PE" b="1" u="sng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evaluación de las DIRIS </a:t>
            </a:r>
            <a:endParaRPr lang="es-PE" b="1" u="sng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091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366623"/>
              </p:ext>
            </p:extLst>
          </p:nvPr>
        </p:nvGraphicFramePr>
        <p:xfrm>
          <a:off x="627798" y="859270"/>
          <a:ext cx="11136572" cy="615682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9652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212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00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6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Tipo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Denominación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Fuente de datos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684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Indicador de Desempeño (ID)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Porcentaje de niños menores de 2 años con suplementación de hierro y/o MN.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SIASIS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40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Cobertura de inmunización contra rotavirus y neumococo.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HIS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740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recién nacidos con 2 controles CRED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SIASIS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740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gestantes con paquete preventivo completo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SIASIS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68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mujeres de 25 a 64 años afiliadas al SIS con despistaje de Cáncer de cuello uterino.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SIASIS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68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Productividad hora médico en consulta externa.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HIS y reportes de programación de consulta externa médica.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868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mujeres en edad fértil usuarias de métodos de planificación familiar.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HIS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6056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Disponibilidad de medicamentos esenciales en establecimientos de salud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SISMED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9694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Compromiso de Mejora (CM)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Establecimientos de salud preparados para el diagnóstico y manejo de la hipertensión arterial, diabetes mellitus, depresión y tuberculosis.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Informe de la DIGIESP.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2386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Establecimientos de salud que aseguran los insumos críticos para los Programas Presupuestales seleccionados.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SISMED y IDI (CENARES)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96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 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Certificación de Establecimientos de Salud Amigos de la Madre, la Niña y el Niño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Informe de la DGIESP.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892" marR="2892" marT="2892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4295" y="40207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E"/>
          </a:p>
        </p:txBody>
      </p:sp>
      <p:sp>
        <p:nvSpPr>
          <p:cNvPr id="4" name="Rectángulo 3"/>
          <p:cNvSpPr/>
          <p:nvPr/>
        </p:nvSpPr>
        <p:spPr>
          <a:xfrm>
            <a:off x="627798" y="90060"/>
            <a:ext cx="109943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s-PE" sz="2000" b="1" u="sng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Tabla 3: ID y CM para evaluación de las redes de salud y Hospitales con menos de 50 camas</a:t>
            </a:r>
            <a:endParaRPr lang="es-PE" sz="2000" b="1" u="sng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432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848271"/>
              </p:ext>
            </p:extLst>
          </p:nvPr>
        </p:nvGraphicFramePr>
        <p:xfrm>
          <a:off x="530087" y="739487"/>
          <a:ext cx="11145078" cy="6137568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6516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7784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150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9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Tipo</a:t>
                      </a:r>
                      <a:endParaRPr lang="es-P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Denominación</a:t>
                      </a:r>
                      <a:endParaRPr lang="es-P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Fuente de datos</a:t>
                      </a:r>
                      <a:endParaRPr lang="es-P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3775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Indicador de Desempeño (ID)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Productividad hora médico en consulta externa.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HIS y reportes de programación de consulta externa médica.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425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Densidad de Incidencia /Incidencia Acumulada de las Infecciones Asociadas a la Atención en Salud (IAAS) seleccionadas.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Sistema de Vigilancia Epidemiológica de las IAAS.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329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Porcentaje de ocupación cama.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>
                          <a:effectLst/>
                          <a:latin typeface="+mn-lt"/>
                        </a:rPr>
                        <a:t>HIS</a:t>
                      </a:r>
                      <a:endParaRPr lang="es-PE" sz="15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329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Promedio de permanencia cama.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329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Rendimiento cama.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148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Razón de emergencia por consulta externa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148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Porcentaje de ejecución presupuestal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SIAF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087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Disponibilidad de medicamentos esenciales en el establecimiento de salud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SISMED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6377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>
                          <a:effectLst/>
                          <a:latin typeface="+mn-lt"/>
                        </a:rPr>
                        <a:t>Compromiso de Mejora (CM)</a:t>
                      </a:r>
                      <a:endParaRPr lang="es-PE" sz="15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Fortalecimiento del monitoreo a la adherencia a la Higiene de Manos en el ámbito hospitalario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Informe preparado por la Dirección de Intercambio Prestacional, Organización y Servicios de Salud - DIPOS, en base a los informes remitidos por las DIRESA/GERESA, DIRIS (que incluye a Hospitales de jurisdicción) e Institutos de Lima Metropolitana.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921921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Fortalecimiento de la implementación en la aplicación de la Lista de Verificación de Seguridad de la Cirugía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6377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>
                          <a:effectLst/>
                          <a:latin typeface="+mn-lt"/>
                        </a:rPr>
                        <a:t>Fortalecimiento de competencias del personal de salud según patología priorizada institucional</a:t>
                      </a:r>
                      <a:endParaRPr lang="es-PE" sz="15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PE" sz="1500" b="1" dirty="0">
                        <a:effectLst/>
                        <a:latin typeface="+mn-lt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637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>
                          <a:effectLst/>
                          <a:latin typeface="+mn-lt"/>
                        </a:rPr>
                        <a:t> </a:t>
                      </a:r>
                      <a:endParaRPr lang="es-PE" sz="15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>
                          <a:effectLst/>
                          <a:latin typeface="+mn-lt"/>
                        </a:rPr>
                        <a:t>Certificación de Establecimientos de Salud Amigos de la Madre, la Niña y el Niño</a:t>
                      </a:r>
                      <a:endParaRPr lang="es-PE" sz="15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500" b="1" dirty="0">
                          <a:effectLst/>
                          <a:latin typeface="+mn-lt"/>
                        </a:rPr>
                        <a:t>Informe de la Dirección General de Intervenciones Estratégicas en Salud Pública.</a:t>
                      </a:r>
                      <a:endParaRPr lang="es-PE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3210" marR="3210" marT="321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22853" y="93156"/>
            <a:ext cx="11052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u="sng" dirty="0"/>
              <a:t>T</a:t>
            </a:r>
            <a:r>
              <a:rPr lang="es-PE" sz="2200" b="1" u="sng" dirty="0"/>
              <a:t>abla 4: ID y CM  para evaluación de los hospitales de nivel II de más de 50 camas, los Hospitales de nivel III, los Hospitales Especializados y los Institutos</a:t>
            </a:r>
            <a:endParaRPr lang="es-PE" sz="2200" dirty="0"/>
          </a:p>
        </p:txBody>
      </p:sp>
    </p:spTree>
    <p:extLst>
      <p:ext uri="{BB962C8B-B14F-4D97-AF65-F5344CB8AC3E}">
        <p14:creationId xmlns:p14="http://schemas.microsoft.com/office/powerpoint/2010/main" val="10589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65018"/>
            <a:ext cx="10515600" cy="1025670"/>
          </a:xfrm>
        </p:spPr>
        <p:txBody>
          <a:bodyPr/>
          <a:lstStyle/>
          <a:p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>Índice</a:t>
            </a:r>
            <a:endParaRPr lang="es-P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PE" dirty="0"/>
              <a:t>Definición de </a:t>
            </a:r>
            <a:r>
              <a:rPr lang="es-PE" dirty="0" smtClean="0"/>
              <a:t>términos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PE" dirty="0" smtClean="0"/>
              <a:t>Definición de metas institucionales, indicadores de desempeño y compromisos de mejora.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PE" dirty="0"/>
              <a:t>Posibilidades de resultados de MI e ID con valores de porcentaje y cobertura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PE" dirty="0"/>
              <a:t>Posibilidades de resultados para ID con valores de logro esperado expresados en un rango de valores promedio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PE" dirty="0"/>
              <a:t>Posibilidades de resultados para CM de los servicios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PE" dirty="0" smtClean="0"/>
              <a:t>Tablas de distribución de indicadores según tipo de institución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PE" dirty="0" smtClean="0"/>
              <a:t>Tablas de distribución de pesos ponderados por indicadores e instituciones</a:t>
            </a:r>
          </a:p>
          <a:p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671619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897134"/>
              </p:ext>
            </p:extLst>
          </p:nvPr>
        </p:nvGraphicFramePr>
        <p:xfrm>
          <a:off x="622853" y="662609"/>
          <a:ext cx="11224590" cy="614038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7299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596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5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2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Tipo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Denominación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Rango de Peso Ponderado</a:t>
                      </a:r>
                      <a:endParaRPr lang="es-PE" sz="16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Puntos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53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Meta Institucional (MI)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Prevalencia de anemia en niños de 6 a 35 meses.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13 – 17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56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Indicador de Desempeño (ID)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parto institucional rural.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13 – 17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516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Disponibilidad de medicamentos esenciales en establecimientos de salud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13 – 17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244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ejecución presupuestal de todas las Unidades Ejecutoras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13 – 17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5640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Compromiso de Mejora (CM)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Supervisión a los establecimientos de salud.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8 - 12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260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Establecimientos de salud que aseguran los insumos críticos para los Programas Presupuestales seleccionados.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8 - 12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5293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Fortalecimiento de la gestión institucional en relación a los CG: </a:t>
                      </a:r>
                      <a:endParaRPr lang="es-PE" sz="16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1. Elaboración del plan y difusión de CG</a:t>
                      </a:r>
                      <a:endParaRPr lang="es-PE" sz="16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2. Monitoreo de los Indicadores y Compromisos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8 - 12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7548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Fortalecimiento de las Referencias y Contra referencias en el marco de la continuidad de la atención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8 - 12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754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 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Certificación de Establecimientos de Salud Amigos de la Madre, la Niña y el Niño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8 - 12</a:t>
                      </a:r>
                      <a:endParaRPr lang="es-PE" sz="16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 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577" marR="1577" marT="1577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357809" y="135232"/>
            <a:ext cx="11635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200" b="1" u="sng" dirty="0"/>
              <a:t>Tabla 5: Rangos de pesos ponderados de las MI, ID y CM  para evaluación de las DIRESA/GERESA</a:t>
            </a:r>
            <a:endParaRPr lang="es-PE" sz="2200" dirty="0"/>
          </a:p>
        </p:txBody>
      </p:sp>
    </p:spTree>
    <p:extLst>
      <p:ext uri="{BB962C8B-B14F-4D97-AF65-F5344CB8AC3E}">
        <p14:creationId xmlns:p14="http://schemas.microsoft.com/office/powerpoint/2010/main" val="341318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965418"/>
              </p:ext>
            </p:extLst>
          </p:nvPr>
        </p:nvGraphicFramePr>
        <p:xfrm>
          <a:off x="503583" y="525712"/>
          <a:ext cx="11052312" cy="633885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842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612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90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5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Tipo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Denominación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Rango de Peso Ponderado</a:t>
                      </a:r>
                      <a:endParaRPr lang="es-PE" sz="18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 Puntos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626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Indicador de Desempeño (ID)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Porcentaje de niños menores de 2 años con suplementación de hierro y/o MN.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10 – 14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451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Cobertura de inmunización contra rotavirus y neumococo.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233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recién nacidos con 2 controles CRED.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10 – 14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233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gestantes con paquete preventivo completo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674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mujeres de 25 a 64 años afiliadas al SIS con despistaje de Cáncer de cuello uterino.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9 – 13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971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Productividad hora médico en consulta externa.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484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mujeres en edad fértil usuarias de métodos de planificación familiar.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562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Disponibilidad de medicamentos esenciales en establecimientos de salud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8 – 12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5785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Compromiso de Mejora (CM)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Establecimientos de salud preparados para el diagnóstico y manejo de la hipertensión arterial, diabetes mellitus, depresión y tuberculosis.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2674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Establecimientos de salud que aseguran los insumos críticos para los Programas Presupuestales seleccionados.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2674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Fortalecimiento de las Referencias y Contra referencia en el marco de la continuidad de la atención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526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 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Certificación de Establecimientos de Salud Amigos de la Madre, la Niña y el Niño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32" marR="1832" marT="1832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073425" y="0"/>
            <a:ext cx="104824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u="sng" dirty="0"/>
              <a:t>Tabla 6: Rangos de pesos ponderados de los ID y CM  para evaluación de las DIRIS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354289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514108"/>
              </p:ext>
            </p:extLst>
          </p:nvPr>
        </p:nvGraphicFramePr>
        <p:xfrm>
          <a:off x="556591" y="1080379"/>
          <a:ext cx="10866783" cy="5651687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908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755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829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9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Tipo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Denominación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Rango de Peso Ponderado </a:t>
                      </a:r>
                      <a:endParaRPr lang="es-PE" sz="18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Puntos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3148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Indicador de Desempeño (ID)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niños menores de 2 años con suplementación de hierro y/o MN.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10 – 14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282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Cobertura de inmunización contra rotavirus y neumococo.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282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recién nacidos con 2 controles CRED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10 – 14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1151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gestantes con paquete preventivo completo.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346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mujeres de 25 a 64 años afiliadas al SIS con despistaje de Cáncer de cuello uterino.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336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Productividad hora médico en consulta externa.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9 – 13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870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mujeres en edad fértil usuarias de métodos de planificación familiar.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314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Disponibilidad de medicamentos esenciales en establecimientos de salud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0379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Compromiso de Mejora (CM)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Establecimientos de salud preparados para el diagnóstico y manejo de la hipertensión arterial, diabetes mellitus, depresión y tuberculosis.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5 – 7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346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Establecimientos de salud que aseguran los insumos críticos para los Programas Presupuestales seleccionados.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83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 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Certificación de Establecimientos de Salud Amigos de la Madre, la Niña y el Niño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043" marR="2043" marT="204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410818" y="249382"/>
            <a:ext cx="11224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u="sng" dirty="0"/>
              <a:t>Tabla 7: Rangos de pesos ponderados de los ID y CM  para evaluación de las redes de salud, que incluye hospitales con menos de 50 camas</a:t>
            </a:r>
            <a:endParaRPr lang="es-PE" sz="2400" dirty="0"/>
          </a:p>
        </p:txBody>
      </p:sp>
    </p:spTree>
    <p:extLst>
      <p:ext uri="{BB962C8B-B14F-4D97-AF65-F5344CB8AC3E}">
        <p14:creationId xmlns:p14="http://schemas.microsoft.com/office/powerpoint/2010/main" val="2415730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292106"/>
              </p:ext>
            </p:extLst>
          </p:nvPr>
        </p:nvGraphicFramePr>
        <p:xfrm>
          <a:off x="397565" y="1086679"/>
          <a:ext cx="11582400" cy="5732574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2100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749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974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83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Tipo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Denominación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Rango de Peso Ponderado</a:t>
                      </a:r>
                      <a:endParaRPr lang="es-PE" sz="18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</a:rPr>
                        <a:t>Puntos</a:t>
                      </a:r>
                      <a:endParaRPr lang="es-PE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9670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Indicador de Desempeño (ID)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Productividad hora médico en consulta externa.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8 – 12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813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Densidad de Incidencia /Incidencia Acumulada de las Infecciones Asociadas a la Atención en Salud (IAAS) seleccionadas.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269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ocupación cama.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269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Promedio de permanencia cama.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269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Rendimiento cama.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586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Razón de emergencia por consulta externa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586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Porcentaje de ejecución presupuestal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8 – 12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047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Disponibilidad de medicamentos esenciales en el establecimiento de salud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8 – 12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221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 </a:t>
                      </a:r>
                      <a:endParaRPr lang="es-PE" sz="1600" b="1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Compromiso de Mejora (CM)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Fortalecimiento del monitoreo a la adherencia a la Higiene de Manos en el ámbito hospitalario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8 – 12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6813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Fortalecimiento de la implementación en la aplicación de la Lista de Verificación de Seguridad de la Cirugía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19221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Fortalecimiento de competencias del personal de salud según patología priorizada institucional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9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26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 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Certificación de Establecimientos de Salud Amigos de la Madre, la Niña y el Niño</a:t>
                      </a:r>
                      <a:endParaRPr lang="es-PE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5 – 7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22" marR="3222" marT="3222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530087" y="182820"/>
            <a:ext cx="11661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200" b="1" u="sng" dirty="0"/>
              <a:t>Tabla 8: Rangos de pesos ponderados de los ID y CM para evaluación de los Hospitales de nivel II de más de 50 camas, los Hospitales de nivel III, los Hospitales Especializados y los Institutos</a:t>
            </a:r>
            <a:endParaRPr lang="es-PE" sz="2200" dirty="0"/>
          </a:p>
        </p:txBody>
      </p:sp>
    </p:spTree>
    <p:extLst>
      <p:ext uri="{BB962C8B-B14F-4D97-AF65-F5344CB8AC3E}">
        <p14:creationId xmlns:p14="http://schemas.microsoft.com/office/powerpoint/2010/main" val="3247650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9382" y="613064"/>
            <a:ext cx="58812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i="1" dirty="0" smtClean="0"/>
              <a:t>La </a:t>
            </a:r>
            <a:r>
              <a:rPr lang="es-PE" sz="2400" i="1" dirty="0"/>
              <a:t>programación es, sin lugar a dudas, la mayor gratificación mental que jamás he obtenido. </a:t>
            </a:r>
            <a:endParaRPr lang="es-PE" sz="2400" i="1" dirty="0" smtClean="0"/>
          </a:p>
          <a:p>
            <a:r>
              <a:rPr lang="es-PE" sz="2400" i="1" dirty="0" smtClean="0"/>
              <a:t>La </a:t>
            </a:r>
            <a:r>
              <a:rPr lang="es-PE" sz="2400" i="1" dirty="0"/>
              <a:t>programación me enseñó que la vida debe ser divertida, llena de creatividad, y vivida al máximo. </a:t>
            </a:r>
            <a:endParaRPr lang="es-PE" sz="2400" i="1" dirty="0" smtClean="0"/>
          </a:p>
          <a:p>
            <a:r>
              <a:rPr lang="es-PE" sz="2400" i="1" dirty="0" smtClean="0"/>
              <a:t>La </a:t>
            </a:r>
            <a:r>
              <a:rPr lang="es-PE" sz="2400" i="1" dirty="0"/>
              <a:t>programación me enseñó que todo es posible, puedo hacer lo que quiera con sólo mi mente.</a:t>
            </a:r>
            <a:endParaRPr lang="es-PE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7845137" y="2244437"/>
            <a:ext cx="3439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800" dirty="0" smtClean="0"/>
              <a:t>Gracias</a:t>
            </a:r>
            <a:endParaRPr lang="es-PE" sz="4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1628" y="3191690"/>
            <a:ext cx="3861955" cy="271079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19545" y="4727864"/>
            <a:ext cx="5527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dirty="0" smtClean="0"/>
              <a:t>“Fijemos metas que podamos cumplir”</a:t>
            </a:r>
            <a:endParaRPr lang="es-PE" sz="2000" dirty="0"/>
          </a:p>
        </p:txBody>
      </p:sp>
    </p:spTree>
    <p:extLst>
      <p:ext uri="{BB962C8B-B14F-4D97-AF65-F5344CB8AC3E}">
        <p14:creationId xmlns:p14="http://schemas.microsoft.com/office/powerpoint/2010/main" val="284552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2673" y="713077"/>
            <a:ext cx="10515600" cy="476105"/>
          </a:xfrm>
        </p:spPr>
        <p:txBody>
          <a:bodyPr>
            <a:normAutofit fontScale="90000"/>
          </a:bodyPr>
          <a:lstStyle/>
          <a:p>
            <a:r>
              <a:rPr lang="es-ES" b="1" dirty="0"/>
              <a:t/>
            </a:r>
            <a:br>
              <a:rPr lang="es-ES" b="1" dirty="0"/>
            </a:br>
            <a:r>
              <a:rPr lang="es-ES" b="1" dirty="0"/>
              <a:t/>
            </a:r>
            <a:br>
              <a:rPr lang="es-ES" b="1" dirty="0"/>
            </a:br>
            <a:r>
              <a:rPr lang="es-PE" sz="4900" b="1" dirty="0">
                <a:solidFill>
                  <a:schemeClr val="accent1">
                    <a:lumMod val="75000"/>
                  </a:schemeClr>
                </a:solidFill>
              </a:rPr>
              <a:t>Definición de términos</a:t>
            </a:r>
            <a:br>
              <a:rPr lang="es-PE" sz="49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s-PE" sz="4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2673" y="1519092"/>
            <a:ext cx="10920845" cy="4746625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s-PE" sz="3200" b="1" dirty="0"/>
              <a:t>Logro esperado</a:t>
            </a:r>
            <a:endParaRPr lang="es-PE" sz="3200" dirty="0"/>
          </a:p>
          <a:p>
            <a:r>
              <a:rPr lang="es-PE" sz="3200" dirty="0"/>
              <a:t>Situación que se espera alcanzar en las MI, ID y/o CM de los servicios, al término del periodo de vigencia del convenio de gestión; los logros esperados serán consensuados con las </a:t>
            </a:r>
            <a:r>
              <a:rPr lang="es-ES" sz="3200" dirty="0"/>
              <a:t>instituciones firmantes.</a:t>
            </a:r>
            <a:endParaRPr lang="es-PE" sz="3200" dirty="0"/>
          </a:p>
          <a:p>
            <a:pPr lvl="0"/>
            <a:r>
              <a:rPr lang="es-PE" sz="3200" b="1" dirty="0"/>
              <a:t>Logro alcanzado</a:t>
            </a:r>
            <a:endParaRPr lang="es-PE" sz="3200" dirty="0"/>
          </a:p>
          <a:p>
            <a:r>
              <a:rPr lang="es-PE" sz="3200" dirty="0"/>
              <a:t>Situación alcanzada en las MI, ID y/o CM de los servicios, al término del periodo de vigencia del convenio de gestión.  </a:t>
            </a:r>
          </a:p>
          <a:p>
            <a:pPr lvl="0"/>
            <a:r>
              <a:rPr lang="es-PE" sz="3200" b="1" dirty="0"/>
              <a:t>Valor umbral</a:t>
            </a:r>
            <a:endParaRPr lang="es-PE" sz="3200" dirty="0"/>
          </a:p>
          <a:p>
            <a:r>
              <a:rPr lang="es-PE" sz="3200" dirty="0"/>
              <a:t>Es el valor a partir del cual se evalúa positivamente una meta institucional o indicador de desempeño. No aplica para compromisos de mejora de los servicios.</a:t>
            </a:r>
          </a:p>
          <a:p>
            <a:r>
              <a:rPr lang="es-ES" sz="3200" dirty="0"/>
              <a:t>Los valores umbral y del logro esperado o los criterios para su determinación se establecen en las fichas técnicas de cada MI e ID.  </a:t>
            </a:r>
            <a:endParaRPr lang="es-PE" sz="3200" dirty="0"/>
          </a:p>
          <a:p>
            <a:endParaRPr lang="es-PE" sz="3200" dirty="0"/>
          </a:p>
          <a:p>
            <a:pPr lvl="0"/>
            <a:endParaRPr lang="es-PE" sz="3600" dirty="0"/>
          </a:p>
        </p:txBody>
      </p:sp>
    </p:spTree>
    <p:extLst>
      <p:ext uri="{BB962C8B-B14F-4D97-AF65-F5344CB8AC3E}">
        <p14:creationId xmlns:p14="http://schemas.microsoft.com/office/powerpoint/2010/main" val="1477784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70218" y="718416"/>
            <a:ext cx="3674918" cy="1325563"/>
          </a:xfrm>
        </p:spPr>
        <p:txBody>
          <a:bodyPr>
            <a:normAutofit/>
          </a:bodyPr>
          <a:lstStyle/>
          <a:p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Ejemplo</a:t>
            </a:r>
            <a:br>
              <a:rPr lang="es-PE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s-PE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s-P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1533104"/>
              </p:ext>
            </p:extLst>
          </p:nvPr>
        </p:nvGraphicFramePr>
        <p:xfrm>
          <a:off x="1174172" y="2275608"/>
          <a:ext cx="946577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91"/>
                <a:gridCol w="1864995"/>
                <a:gridCol w="2366443"/>
                <a:gridCol w="2366443"/>
              </a:tblGrid>
              <a:tr h="357419"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Indicador </a:t>
                      </a:r>
                      <a:endParaRPr lang="es-P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Valor  umbral</a:t>
                      </a:r>
                      <a:endParaRPr lang="es-P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Logro esperado</a:t>
                      </a:r>
                      <a:endParaRPr lang="es-P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Logro alcanzado</a:t>
                      </a:r>
                      <a:endParaRPr lang="es-PE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Cobertura de inmunización contra rotavirus y neumococo</a:t>
                      </a:r>
                      <a:endParaRPr lang="es-P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80%</a:t>
                      </a:r>
                      <a:endParaRPr lang="es-P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95%</a:t>
                      </a:r>
                      <a:endParaRPr lang="es-P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2800" dirty="0" smtClean="0"/>
                        <a:t>90%</a:t>
                      </a:r>
                      <a:endParaRPr lang="es-PE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55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65018"/>
            <a:ext cx="10515600" cy="904009"/>
          </a:xfrm>
        </p:spPr>
        <p:txBody>
          <a:bodyPr/>
          <a:lstStyle/>
          <a:p>
            <a:r>
              <a:rPr lang="es-PE" b="1" dirty="0">
                <a:solidFill>
                  <a:schemeClr val="accent1">
                    <a:lumMod val="75000"/>
                  </a:schemeClr>
                </a:solidFill>
              </a:rPr>
              <a:t>Definición de términos</a:t>
            </a:r>
            <a:endParaRPr lang="es-PE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493116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es-PE" b="1" dirty="0"/>
              <a:t>Peso ponderado</a:t>
            </a:r>
            <a:endParaRPr lang="es-PE" dirty="0"/>
          </a:p>
          <a:p>
            <a:r>
              <a:rPr lang="es-PE" dirty="0"/>
              <a:t>Es el peso de puntuación que se le asigna a las metas institucionales, indicadores de desempeño y compromisos de mejora de los servicios de acuerdo a su relevancia. La suma de los pesos ponderados para una determinada institución es igual a cien (100) puntos</a:t>
            </a:r>
          </a:p>
          <a:p>
            <a:pPr lvl="0"/>
            <a:r>
              <a:rPr lang="es-ES" dirty="0"/>
              <a:t>En las tablas contenidas en el Anexo N° 02, se establecen los </a:t>
            </a:r>
            <a:r>
              <a:rPr lang="es-ES" b="1" dirty="0"/>
              <a:t>Rangos de pesos      ponderados</a:t>
            </a:r>
            <a:r>
              <a:rPr lang="es-ES" dirty="0"/>
              <a:t> por  meta institucional, indicador de desempeño y compromiso de mejora, según institución. </a:t>
            </a:r>
            <a:endParaRPr lang="es-ES" dirty="0" smtClean="0"/>
          </a:p>
          <a:p>
            <a:pPr lvl="0"/>
            <a:endParaRPr lang="es-PE" dirty="0"/>
          </a:p>
          <a:p>
            <a:endParaRPr lang="es-PE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486893"/>
              </p:ext>
            </p:extLst>
          </p:nvPr>
        </p:nvGraphicFramePr>
        <p:xfrm>
          <a:off x="1163782" y="4977245"/>
          <a:ext cx="9798626" cy="1844698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6078682"/>
                <a:gridCol w="3719944"/>
              </a:tblGrid>
              <a:tr h="7258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Denominación</a:t>
                      </a:r>
                      <a:endParaRPr lang="es-P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Rango de Peso Ponderado</a:t>
                      </a:r>
                      <a:endParaRPr lang="es-PE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</a:rPr>
                        <a:t>Puntos</a:t>
                      </a:r>
                      <a:endParaRPr lang="es-P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</a:tr>
              <a:tr h="484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Porcentaje de niños menores de 2 años con suplementación de hierro y/o MN.</a:t>
                      </a:r>
                      <a:endParaRPr lang="es-PE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10 – 14</a:t>
                      </a:r>
                      <a:endParaRPr lang="es-PE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4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Cobertura de inmunización contra rotavirus y neumococo.</a:t>
                      </a:r>
                      <a:endParaRPr lang="es-PE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9 – 13</a:t>
                      </a:r>
                      <a:endParaRPr lang="es-PE" sz="18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522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2566" y="891823"/>
            <a:ext cx="10066867" cy="746478"/>
          </a:xfrm>
        </p:spPr>
        <p:txBody>
          <a:bodyPr>
            <a:normAutofit fontScale="90000"/>
          </a:bodyPr>
          <a:lstStyle/>
          <a:p>
            <a:pPr>
              <a:spcBef>
                <a:spcPts val="1000"/>
              </a:spcBef>
            </a:pPr>
            <a:r>
              <a:rPr lang="es-PE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s-PE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s-PE" sz="4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Meta Institucional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PE" sz="2400" dirty="0"/>
              <a:t>Indicador que proporciona información cuantitativa respecto de los resultados en salud planteados en función de las prioridades de política nacional y sectorial.</a:t>
            </a:r>
          </a:p>
          <a:p>
            <a:r>
              <a:rPr lang="es-PE" sz="2400" dirty="0"/>
              <a:t>Solo se ha planteado en los </a:t>
            </a:r>
            <a:r>
              <a:rPr lang="es-PE" sz="2400" dirty="0" smtClean="0"/>
              <a:t>convenios</a:t>
            </a:r>
          </a:p>
          <a:p>
            <a:pPr marL="0" indent="0">
              <a:buNone/>
            </a:pPr>
            <a:endParaRPr lang="es-PE" sz="2400" dirty="0"/>
          </a:p>
          <a:p>
            <a:r>
              <a:rPr lang="es-E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Prevalencia de anemia en niños de 6 a 35 meses. DIRESAS/GERESA y como fuente del dato ENDES</a:t>
            </a:r>
            <a:endParaRPr lang="es-PE" sz="2400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s-PE" sz="2400" dirty="0"/>
          </a:p>
          <a:p>
            <a:endParaRPr lang="es-PE" sz="2400" dirty="0"/>
          </a:p>
        </p:txBody>
      </p:sp>
    </p:spTree>
    <p:extLst>
      <p:ext uri="{BB962C8B-B14F-4D97-AF65-F5344CB8AC3E}">
        <p14:creationId xmlns:p14="http://schemas.microsoft.com/office/powerpoint/2010/main" val="1609639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PE" b="1" dirty="0"/>
              <a:t/>
            </a:r>
            <a:br>
              <a:rPr lang="es-PE" b="1" dirty="0"/>
            </a:br>
            <a:r>
              <a:rPr lang="es-PE" b="1" dirty="0"/>
              <a:t/>
            </a:r>
            <a:br>
              <a:rPr lang="es-PE" b="1" dirty="0"/>
            </a:br>
            <a:r>
              <a:rPr lang="es-PE" sz="4900" b="1" dirty="0">
                <a:solidFill>
                  <a:schemeClr val="accent1">
                    <a:lumMod val="75000"/>
                  </a:schemeClr>
                </a:solidFill>
              </a:rPr>
              <a:t>Indicador de desempeño (ID)</a:t>
            </a:r>
            <a:br>
              <a:rPr lang="es-PE" sz="49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s-PE" sz="4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/>
              <a:t>Instrumento que proporciona información cuantitativa sobre la cobertura, efectividad, eficiencia y/o calidad de los servicios e intervenciones de salud</a:t>
            </a:r>
            <a:r>
              <a:rPr lang="es-PE" dirty="0" smtClean="0"/>
              <a:t>.</a:t>
            </a:r>
          </a:p>
          <a:p>
            <a:pPr marL="0" indent="0">
              <a:buNone/>
            </a:pPr>
            <a:endParaRPr lang="es-PE" dirty="0" smtClean="0"/>
          </a:p>
          <a:p>
            <a:endParaRPr lang="es-PE" dirty="0"/>
          </a:p>
          <a:p>
            <a:endParaRPr lang="es-PE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714602"/>
              </p:ext>
            </p:extLst>
          </p:nvPr>
        </p:nvGraphicFramePr>
        <p:xfrm>
          <a:off x="5361706" y="2922503"/>
          <a:ext cx="6359238" cy="3851852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3179619"/>
                <a:gridCol w="3179619"/>
              </a:tblGrid>
              <a:tr h="418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Tipo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Denominación</a:t>
                      </a:r>
                      <a:endParaRPr lang="es-PE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</a:tr>
              <a:tr h="373428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Indicador de Desempeño (ID)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solidFill>
                            <a:sysClr val="windowText" lastClr="000000"/>
                          </a:solidFill>
                          <a:effectLst/>
                        </a:rPr>
                        <a:t>Porcentaje de niños menores de 2 años con suplementación de hierro y/o MN.</a:t>
                      </a:r>
                      <a:endParaRPr lang="es-PE" sz="100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14789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Cobertura de inmunización contra rotavirus y neumococo.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34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Porcentaje de recién nacidos con 2 controles CRED.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34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Porcentaje de gestantes con paquete preventivo completo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924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Porcentaje de mujeres de 25 a 64 años afiliadas al SIS con despistaje de Cáncer de cuello uterino.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23383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Productividad hora médico en consulta externa.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5547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Porcentaje de mujeres en edad fértil usuarias de métodos de planificación familiar.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710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solidFill>
                            <a:sysClr val="windowText" lastClr="000000"/>
                          </a:solidFill>
                          <a:effectLst/>
                        </a:rPr>
                        <a:t>Disponibilidad de medicamentos esenciales en establecimientos de salud</a:t>
                      </a:r>
                      <a:endParaRPr lang="es-PE" sz="100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431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9763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PE" b="1" dirty="0"/>
              <a:t/>
            </a:r>
            <a:br>
              <a:rPr lang="es-PE" b="1" dirty="0"/>
            </a:br>
            <a:r>
              <a:rPr lang="es-PE" sz="4900" b="1" dirty="0">
                <a:solidFill>
                  <a:schemeClr val="accent1">
                    <a:lumMod val="75000"/>
                  </a:schemeClr>
                </a:solidFill>
              </a:rPr>
              <a:t>Compromiso de mejora de los servicios (CM)</a:t>
            </a:r>
            <a:br>
              <a:rPr lang="es-PE" sz="49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s-PE" sz="4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/>
              <a:t>Conjunto de acciones cuyo cumplimiento facilita la prestación de servicios de salud por parte del personal de salud y/o la gestión de la institución. </a:t>
            </a:r>
          </a:p>
          <a:p>
            <a:r>
              <a:rPr lang="es-PE" dirty="0" smtClean="0"/>
              <a:t>Estos compromisos debe provenir </a:t>
            </a:r>
            <a:r>
              <a:rPr lang="es-PE" dirty="0"/>
              <a:t>de la identificación de dificultades en el cumplimiento de la </a:t>
            </a:r>
            <a:r>
              <a:rPr lang="es-PE" dirty="0" smtClean="0"/>
              <a:t>MI  </a:t>
            </a:r>
            <a:r>
              <a:rPr lang="es-PE" dirty="0"/>
              <a:t>y/o </a:t>
            </a:r>
            <a:r>
              <a:rPr lang="es-PE" dirty="0" smtClean="0"/>
              <a:t>ID </a:t>
            </a:r>
            <a:r>
              <a:rPr lang="es-PE" dirty="0"/>
              <a:t>durante el ejercicio previo, a propuesta de las instituciones firmantes de los convenios.</a:t>
            </a:r>
          </a:p>
          <a:p>
            <a:r>
              <a:rPr lang="es-ES" dirty="0" smtClean="0"/>
              <a:t>No </a:t>
            </a:r>
            <a:r>
              <a:rPr lang="es-ES" dirty="0"/>
              <a:t>tienen valor umbral, y los cálculos del porcentaje de cumplimiento de los logros esperados se realizan en base a las reglas establecidas en cada ficha técnica.</a:t>
            </a:r>
            <a:endParaRPr lang="es-PE" dirty="0"/>
          </a:p>
          <a:p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38177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solidFill>
                  <a:schemeClr val="accent1">
                    <a:lumMod val="75000"/>
                  </a:schemeClr>
                </a:solidFill>
              </a:rPr>
              <a:t>Ejemplo:</a:t>
            </a:r>
            <a:endParaRPr lang="es-PE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08560"/>
              </p:ext>
            </p:extLst>
          </p:nvPr>
        </p:nvGraphicFramePr>
        <p:xfrm>
          <a:off x="1932710" y="1690688"/>
          <a:ext cx="8427027" cy="42492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3981"/>
                <a:gridCol w="4723229"/>
                <a:gridCol w="939817"/>
              </a:tblGrid>
              <a:tr h="522108"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Nombre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Fortalecimiento del monitoreo a la adherencia a la Higiene de Manos en el ámbito hospitalario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u="none" strike="noStrike" dirty="0">
                          <a:effectLst/>
                        </a:rPr>
                        <a:t>valor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92593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Logro esperado y porcentaje de cumplimiento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Informe de actividades realizadas por el Día Mundial de la Higiene de Manos (5 de Mayo) con cargo remitido a la DGAIN.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40%</a:t>
                      </a:r>
                      <a:endParaRPr lang="es-P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1310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Plazo: Agosto 2017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1310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Fuente auditable: Informe.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52210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u="none" strike="noStrike" dirty="0">
                          <a:effectLst/>
                        </a:rPr>
                        <a:t>Informe de supervisión del cumplimiento de la práctica de lavado </a:t>
                      </a:r>
                      <a:r>
                        <a:rPr lang="es-PE" sz="1400" u="none" strike="noStrike" dirty="0" err="1" smtClean="0">
                          <a:effectLst/>
                        </a:rPr>
                        <a:t>demanos</a:t>
                      </a:r>
                      <a:r>
                        <a:rPr lang="es-PE" sz="1400" u="none" strike="noStrike" dirty="0" smtClean="0">
                          <a:effectLst/>
                        </a:rPr>
                        <a:t> por parte del personal médico y no médico, en áreas críticas tales como emergencia, cuidados intensivos / intermedios, vigilancia intensiva, centro quirúrgico y centro obstétrico.</a:t>
                      </a:r>
                      <a:endParaRPr lang="es-P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PE" sz="1400" u="none" strike="noStrike">
                          <a:effectLst/>
                        </a:rPr>
                        <a:t>60%</a:t>
                      </a:r>
                      <a:endParaRPr lang="es-PE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863077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u="none" strike="noStrike" dirty="0" smtClean="0">
                          <a:effectLst/>
                        </a:rPr>
                        <a:t>Plazo: Julio y Diciembre 2017</a:t>
                      </a:r>
                      <a:endParaRPr lang="es-PE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1310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s-PE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13105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400" u="none" strike="noStrike" dirty="0">
                          <a:effectLst/>
                        </a:rPr>
                        <a:t>Fuente Auditable: Informe.</a:t>
                      </a:r>
                      <a:endParaRPr lang="es-PE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5989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3060</Words>
  <Application>Microsoft Office PowerPoint</Application>
  <PresentationFormat>Panorámica</PresentationFormat>
  <Paragraphs>388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PMingLiU</vt:lpstr>
      <vt:lpstr>Agency FB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Índice</vt:lpstr>
      <vt:lpstr>  Definición de términos </vt:lpstr>
      <vt:lpstr>Ejemplo  </vt:lpstr>
      <vt:lpstr>Definición de términos</vt:lpstr>
      <vt:lpstr> Meta Institucional </vt:lpstr>
      <vt:lpstr>  Indicador de desempeño (ID) </vt:lpstr>
      <vt:lpstr> Compromiso de mejora de los servicios (CM) </vt:lpstr>
      <vt:lpstr>Ejemplo:</vt:lpstr>
      <vt:lpstr>6.1    Posibilidades de resultados para MI e ID que se miden en términos de porcentajes y coberturas</vt:lpstr>
      <vt:lpstr>Ejemplo </vt:lpstr>
      <vt:lpstr>6.6.2    Posibilidades de resultados para ID con valores de logro esperado expresados en un rango de valores promedio</vt:lpstr>
      <vt:lpstr>Ejemplo</vt:lpstr>
      <vt:lpstr>Posibilidades de resultados para CM de los servicios </vt:lpstr>
      <vt:lpstr>Ejemplo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CONVENIOS DE GESTIÓN  DIRECTIVA ADMINISTRATIVA PARA LA EVALUACIÓN DE LAS METAS INSTITUCIONALES, INDICADORES DE DESEMPEÑO Y COMPROMISOS DE MEJORA DE LOS SERVICIOS, PARA LA ENTREGA ECONÓMICA DEL AÑO 2017, CONFORME A LO DISPUESTO EN EL ARTÍCULO 15 DEL DECRETO LEGISLATIVO N° 1153..</dc:title>
  <dc:creator>WILLIAM RICHARD ANCHIRAICO AGUDO</dc:creator>
  <cp:lastModifiedBy>SHUMAYA ITURRIZAGA COLONIO</cp:lastModifiedBy>
  <cp:revision>106</cp:revision>
  <dcterms:created xsi:type="dcterms:W3CDTF">2017-09-06T13:13:21Z</dcterms:created>
  <dcterms:modified xsi:type="dcterms:W3CDTF">2017-10-02T19:57:40Z</dcterms:modified>
</cp:coreProperties>
</file>