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6" r:id="rId3"/>
    <p:sldId id="259" r:id="rId4"/>
    <p:sldId id="261" r:id="rId5"/>
    <p:sldId id="270" r:id="rId6"/>
    <p:sldId id="272" r:id="rId7"/>
    <p:sldId id="273" r:id="rId8"/>
    <p:sldId id="266" r:id="rId9"/>
    <p:sldId id="264" r:id="rId10"/>
    <p:sldId id="274" r:id="rId11"/>
    <p:sldId id="258" r:id="rId12"/>
    <p:sldId id="271" r:id="rId13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7" d="100"/>
          <a:sy n="57" d="100"/>
        </p:scale>
        <p:origin x="121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96841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9372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8706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37773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6652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24408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72819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69765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74626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1482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2284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38859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78114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1565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64974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1352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BFC44-AE2A-4846-8E1D-AAC7FCB03933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12E2549-1CB0-4873-AA1D-3CDB1ABA405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2773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/>
          <p:nvPr/>
        </p:nvPicPr>
        <p:blipFill rotWithShape="1">
          <a:blip r:embed="rId2"/>
          <a:srcRect t="18861" r="26551" b="12488"/>
          <a:stretch/>
        </p:blipFill>
        <p:spPr bwMode="auto">
          <a:xfrm>
            <a:off x="133005" y="149629"/>
            <a:ext cx="11820698" cy="65005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528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/>
          </p:cNvPicPr>
          <p:nvPr>
            <p:ph idx="1"/>
          </p:nvPr>
        </p:nvPicPr>
        <p:blipFill rotWithShape="1">
          <a:blip r:embed="rId2"/>
          <a:srcRect l="17230" t="15834" r="15996" b="22802"/>
          <a:stretch/>
        </p:blipFill>
        <p:spPr bwMode="auto">
          <a:xfrm>
            <a:off x="748144" y="332509"/>
            <a:ext cx="10291158" cy="61514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9427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/>
          <a:srcRect l="32411" t="9321" r="33200" b="14495"/>
          <a:stretch/>
        </p:blipFill>
        <p:spPr bwMode="auto">
          <a:xfrm>
            <a:off x="1197031" y="349133"/>
            <a:ext cx="8329353" cy="6001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522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 rot="19643891">
            <a:off x="3016793" y="2147272"/>
            <a:ext cx="532669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9600" b="1" cap="none" spc="0" dirty="0" smtClean="0">
                <a:ln/>
                <a:solidFill>
                  <a:schemeClr val="accent4"/>
                </a:solidFill>
                <a:effectLst/>
              </a:rPr>
              <a:t>GRACIAS</a:t>
            </a:r>
            <a:endParaRPr lang="es-ES" sz="96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879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>
            <a:spLocks noGrp="1"/>
          </p:cNvSpPr>
          <p:nvPr>
            <p:ph type="subTitle" idx="1"/>
          </p:nvPr>
        </p:nvSpPr>
        <p:spPr>
          <a:xfrm>
            <a:off x="748144" y="540327"/>
            <a:ext cx="9975273" cy="6317673"/>
          </a:xfrm>
        </p:spPr>
        <p:txBody>
          <a:bodyPr>
            <a:normAutofit/>
          </a:bodyPr>
          <a:lstStyle/>
          <a:p>
            <a:pPr algn="just"/>
            <a:r>
              <a:rPr lang="es-PE" sz="2800" dirty="0">
                <a:solidFill>
                  <a:schemeClr val="tx1"/>
                </a:solidFill>
              </a:rPr>
              <a:t>El persistente uso excesivo e indebido de antibióticos en la atención de la salud ha fomentado la aparición y propagación de la resistencia a los antibióticos, que se produce cuando los microbios, como las bacterias, se vuelven resistentes a los medicamentos utilizados para luchar contra ellos.</a:t>
            </a:r>
          </a:p>
          <a:p>
            <a:pPr algn="just"/>
            <a:endParaRPr lang="es-PE" sz="2800" dirty="0"/>
          </a:p>
        </p:txBody>
      </p:sp>
      <p:sp>
        <p:nvSpPr>
          <p:cNvPr id="7" name="AutoShape 2" descr="Imagen de la campaña de la Semana Mundial de Concienciación sobre el Uso de los Antibióticos 20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8" name="Imagen 7" descr="http://cdn.lavozdesanjusto.com.ar/Imagenes/800Imaged3f4d447f8224309a648b234777abfc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964" y="3424844"/>
            <a:ext cx="5370022" cy="2909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774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 rotWithShape="1">
          <a:blip r:embed="rId2"/>
          <a:srcRect l="21667" t="9874" r="22294"/>
          <a:stretch/>
        </p:blipFill>
        <p:spPr bwMode="auto">
          <a:xfrm>
            <a:off x="881148" y="166256"/>
            <a:ext cx="8944496" cy="65338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6301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impresa.prensa.com/vivir/lucha-varios-frentes_LPRIMA20171115_0093_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"/>
          <a:stretch/>
        </p:blipFill>
        <p:spPr bwMode="auto">
          <a:xfrm>
            <a:off x="2265899" y="199505"/>
            <a:ext cx="6495716" cy="642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94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343593"/>
            <a:ext cx="8596668" cy="1320800"/>
          </a:xfrm>
        </p:spPr>
        <p:txBody>
          <a:bodyPr/>
          <a:lstStyle/>
          <a:p>
            <a:r>
              <a:rPr lang="es-PE" b="1" dirty="0" smtClean="0"/>
              <a:t>Datos y cifras</a:t>
            </a:r>
            <a:r>
              <a:rPr lang="es-PE" dirty="0" smtClean="0"/>
              <a:t/>
            </a:r>
            <a:br>
              <a:rPr lang="es-PE" dirty="0" smtClean="0"/>
            </a:b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429790"/>
            <a:ext cx="9297939" cy="5237017"/>
          </a:xfrm>
        </p:spPr>
        <p:txBody>
          <a:bodyPr>
            <a:normAutofit/>
          </a:bodyPr>
          <a:lstStyle/>
          <a:p>
            <a:pPr lvl="0"/>
            <a:r>
              <a:rPr lang="es-PE" sz="2000" b="1" dirty="0" smtClean="0"/>
              <a:t>La </a:t>
            </a:r>
            <a:r>
              <a:rPr lang="es-PE" sz="2000" b="1" dirty="0"/>
              <a:t>resistencia a los antibióticos es hoy una de las mayores amenazas para la salud mundial, la seguridad alimentaria y el desarrollo.</a:t>
            </a:r>
            <a:endParaRPr lang="es-PE" sz="2000" dirty="0"/>
          </a:p>
          <a:p>
            <a:pPr lvl="0"/>
            <a:r>
              <a:rPr lang="es-PE" sz="2000" b="1" dirty="0"/>
              <a:t>La resistencia a los antibióticos puede afectar a cualquier persona, sea cual sea su edad.</a:t>
            </a:r>
            <a:endParaRPr lang="es-PE" sz="2000" dirty="0"/>
          </a:p>
          <a:p>
            <a:pPr lvl="0"/>
            <a:r>
              <a:rPr lang="es-PE" sz="2000" b="1" dirty="0"/>
              <a:t>La resistencia a los antibióticos es un fenómeno natural, aunque el uso indebido de estos fármacos en el ser humano y los animales está acelerando el proceso.</a:t>
            </a:r>
            <a:endParaRPr lang="es-PE" sz="2000" dirty="0"/>
          </a:p>
          <a:p>
            <a:pPr lvl="0"/>
            <a:r>
              <a:rPr lang="es-PE" sz="2000" b="1" dirty="0"/>
              <a:t>Cada vez es mayor el número de infecciones —por ejemplo, neumonía, tuberculosis, gonorrea y salmonelosis— cuyo tratamiento se vuelve más difícil debido a la pérdida de eficacia de los antibióticos.</a:t>
            </a:r>
            <a:endParaRPr lang="es-PE" sz="2000" dirty="0"/>
          </a:p>
          <a:p>
            <a:pPr lvl="0"/>
            <a:r>
              <a:rPr lang="es-PE" sz="2000" b="1" dirty="0"/>
              <a:t>La resistencia a los antibióticos prolonga las estancias hospitalarias, incrementa los costos médicos y aumenta la mortalidad.</a:t>
            </a:r>
            <a:endParaRPr lang="es-PE" sz="2000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4490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7" t="31286" r="10583" b="17742"/>
          <a:stretch/>
        </p:blipFill>
        <p:spPr>
          <a:xfrm>
            <a:off x="311573" y="609601"/>
            <a:ext cx="10124902" cy="5578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039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/>
          </p:cNvPicPr>
          <p:nvPr>
            <p:ph idx="1"/>
          </p:nvPr>
        </p:nvPicPr>
        <p:blipFill rotWithShape="1">
          <a:blip r:embed="rId2"/>
          <a:srcRect l="17735" t="3410" r="9999" b="12600"/>
          <a:stretch/>
        </p:blipFill>
        <p:spPr bwMode="auto">
          <a:xfrm>
            <a:off x="432261" y="482138"/>
            <a:ext cx="10257907" cy="5918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3252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047402" y="300911"/>
            <a:ext cx="9443259" cy="160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20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ANTIBIÓTICOS</a:t>
            </a:r>
            <a:endParaRPr lang="es-PE" sz="20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Son medicamentos utilizados para prevenir y tratar las infecciones bacterianas. La resistencia a los antibióticos se produce cuando las bacterias mutan en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respuesta al uso de estos fármacos</a:t>
            </a:r>
            <a:r>
              <a:rPr lang="es-PE" sz="3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s-PE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 descr="E:\20191114_101249_HDR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5" t="34966" r="12922" b="18250"/>
          <a:stretch/>
        </p:blipFill>
        <p:spPr bwMode="auto">
          <a:xfrm>
            <a:off x="1421475" y="2543693"/>
            <a:ext cx="8836430" cy="41563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1047401" y="1792114"/>
            <a:ext cx="964276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18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s-PE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resistencia a los antibióticos hace que se incrementen los costos médicos, que se prolonguen las estancias hospitalarias y que aumente la mortalidad.</a:t>
            </a:r>
            <a:endParaRPr lang="es-P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5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n para MUERTES ATRIBUIBLES A LA RESISTENCI ANTIMICROBIAN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1" y="270373"/>
            <a:ext cx="11521440" cy="637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9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Amari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155</TotalTime>
  <Words>235</Words>
  <Application>Microsoft Office PowerPoint</Application>
  <PresentationFormat>Panorámica</PresentationFormat>
  <Paragraphs>12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Datos y cifras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Alejandro</dc:creator>
  <cp:lastModifiedBy>Alejandro</cp:lastModifiedBy>
  <cp:revision>16</cp:revision>
  <dcterms:created xsi:type="dcterms:W3CDTF">2019-11-20T13:34:31Z</dcterms:created>
  <dcterms:modified xsi:type="dcterms:W3CDTF">2019-11-20T16:10:15Z</dcterms:modified>
</cp:coreProperties>
</file>